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76" r:id="rId2"/>
    <p:sldMasterId id="2147483888" r:id="rId3"/>
  </p:sldMasterIdLst>
  <p:notesMasterIdLst>
    <p:notesMasterId r:id="rId22"/>
  </p:notesMasterIdLst>
  <p:sldIdLst>
    <p:sldId id="257" r:id="rId4"/>
    <p:sldId id="352" r:id="rId5"/>
    <p:sldId id="346" r:id="rId6"/>
    <p:sldId id="351" r:id="rId7"/>
    <p:sldId id="347" r:id="rId8"/>
    <p:sldId id="334" r:id="rId9"/>
    <p:sldId id="350" r:id="rId10"/>
    <p:sldId id="336" r:id="rId11"/>
    <p:sldId id="348" r:id="rId12"/>
    <p:sldId id="353" r:id="rId13"/>
    <p:sldId id="355" r:id="rId14"/>
    <p:sldId id="354" r:id="rId15"/>
    <p:sldId id="356" r:id="rId16"/>
    <p:sldId id="357" r:id="rId17"/>
    <p:sldId id="358" r:id="rId18"/>
    <p:sldId id="359" r:id="rId19"/>
    <p:sldId id="360" r:id="rId20"/>
    <p:sldId id="361" r:id="rId21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472C4"/>
    <a:srgbClr val="FF66FF"/>
    <a:srgbClr val="66FFFF"/>
    <a:srgbClr val="99FFCC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76" autoAdjust="0"/>
  </p:normalViewPr>
  <p:slideViewPr>
    <p:cSldViewPr snapToGrid="0">
      <p:cViewPr>
        <p:scale>
          <a:sx n="80" d="100"/>
          <a:sy n="80" d="100"/>
        </p:scale>
        <p:origin x="-828" y="-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50B3D-218A-405E-BB02-CFC9418071F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F33C27F-9FDB-49EB-82C8-14D79A44FFA6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kk-KZ" sz="14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По штатному расписанию в диспансере общее число  вречей – 36,5 ед., </a:t>
          </a:r>
          <a:r>
            <a:rPr lang="ru-RU" sz="14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физических лиц  - 11.</a:t>
          </a:r>
          <a:endParaRPr lang="ru-RU" sz="1400" b="1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223F8541-31C4-4763-8C70-723E6973CB55}" type="parTrans" cxnId="{A307B027-F48D-4DC6-9068-96992864D9E9}">
      <dgm:prSet/>
      <dgm:spPr/>
      <dgm:t>
        <a:bodyPr/>
        <a:lstStyle/>
        <a:p>
          <a:endParaRPr lang="ru-RU"/>
        </a:p>
      </dgm:t>
    </dgm:pt>
    <dgm:pt modelId="{BC020FE4-0562-4D8B-A734-B1FA4EEF1B32}" type="sibTrans" cxnId="{A307B027-F48D-4DC6-9068-96992864D9E9}">
      <dgm:prSet/>
      <dgm:spPr/>
      <dgm:t>
        <a:bodyPr/>
        <a:lstStyle/>
        <a:p>
          <a:endParaRPr lang="ru-RU"/>
        </a:p>
      </dgm:t>
    </dgm:pt>
    <dgm:pt modelId="{88236F74-9FA4-4BB1-B075-2333B1A096A2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Число штатных должностей врачей-психиатров в диспансере 26,0, число физических лиц  - 9, из них 4 врача- психиатра  работают в диспансерном отделении, а остальные 5 врачей  в стационарном отделении.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E8CFDEF2-8724-4C42-AE51-992550F9350A}" type="parTrans" cxnId="{AB2C35D0-824B-4865-A55A-204060B7FA6C}">
      <dgm:prSet/>
      <dgm:spPr/>
      <dgm:t>
        <a:bodyPr/>
        <a:lstStyle/>
        <a:p>
          <a:endParaRPr lang="ru-RU"/>
        </a:p>
      </dgm:t>
    </dgm:pt>
    <dgm:pt modelId="{3DA6B165-D2A4-4B55-A6BF-706C35E78A62}" type="sibTrans" cxnId="{AB2C35D0-824B-4865-A55A-204060B7FA6C}">
      <dgm:prSet/>
      <dgm:spPr/>
      <dgm:t>
        <a:bodyPr/>
        <a:lstStyle/>
        <a:p>
          <a:endParaRPr lang="ru-RU"/>
        </a:p>
      </dgm:t>
    </dgm:pt>
    <dgm:pt modelId="{C59ED69F-2FD0-420C-9639-09644C12614B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Укомплектованность врачами психиатрами в диспансере составляет 34,6 %. </a:t>
          </a:r>
          <a:endParaRPr lang="ru-RU" sz="1400" b="1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1C14BA70-34A6-411D-B3D4-86074C4EEACF}" type="parTrans" cxnId="{75B15987-5F92-4663-8664-5C9D5854BA4D}">
      <dgm:prSet/>
      <dgm:spPr/>
      <dgm:t>
        <a:bodyPr/>
        <a:lstStyle/>
        <a:p>
          <a:endParaRPr lang="ru-RU"/>
        </a:p>
      </dgm:t>
    </dgm:pt>
    <dgm:pt modelId="{1C3DE8F7-CC3B-4685-8FB7-CD6922E92398}" type="sibTrans" cxnId="{75B15987-5F92-4663-8664-5C9D5854BA4D}">
      <dgm:prSet/>
      <dgm:spPr/>
      <dgm:t>
        <a:bodyPr/>
        <a:lstStyle/>
        <a:p>
          <a:endParaRPr lang="ru-RU"/>
        </a:p>
      </dgm:t>
    </dgm:pt>
    <dgm:pt modelId="{3774AE18-40B2-4D92-B9FE-B0A03072835E}" type="pres">
      <dgm:prSet presAssocID="{94550B3D-218A-405E-BB02-CFC9418071F2}" presName="compositeShape" presStyleCnt="0">
        <dgm:presLayoutVars>
          <dgm:dir/>
          <dgm:resizeHandles/>
        </dgm:presLayoutVars>
      </dgm:prSet>
      <dgm:spPr/>
    </dgm:pt>
    <dgm:pt modelId="{4C46E2C1-5A90-46B1-B67A-9439777916C0}" type="pres">
      <dgm:prSet presAssocID="{94550B3D-218A-405E-BB02-CFC9418071F2}" presName="pyramid" presStyleLbl="node1" presStyleIdx="0" presStyleCnt="1"/>
      <dgm:spPr>
        <a:solidFill>
          <a:schemeClr val="tx2">
            <a:lumMod val="40000"/>
            <a:lumOff val="60000"/>
          </a:schemeClr>
        </a:solidFill>
        <a:ln>
          <a:solidFill>
            <a:schemeClr val="accent1"/>
          </a:solidFill>
        </a:ln>
        <a:effectLst>
          <a:glow rad="228600">
            <a:schemeClr val="accent3">
              <a:satMod val="175000"/>
              <a:alpha val="40000"/>
            </a:schemeClr>
          </a:glow>
        </a:effectLst>
      </dgm:spPr>
    </dgm:pt>
    <dgm:pt modelId="{7E10030C-5B57-41F7-9E6F-8807B98D2877}" type="pres">
      <dgm:prSet presAssocID="{94550B3D-218A-405E-BB02-CFC9418071F2}" presName="theList" presStyleCnt="0"/>
      <dgm:spPr/>
    </dgm:pt>
    <dgm:pt modelId="{EA0F4EAB-D1D6-452F-BBCA-9EBB40E05747}" type="pres">
      <dgm:prSet presAssocID="{CF33C27F-9FDB-49EB-82C8-14D79A44FFA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A861F-BC73-4D16-9E48-FDE98AB8CD90}" type="pres">
      <dgm:prSet presAssocID="{CF33C27F-9FDB-49EB-82C8-14D79A44FFA6}" presName="aSpace" presStyleCnt="0"/>
      <dgm:spPr/>
    </dgm:pt>
    <dgm:pt modelId="{6BD90803-1034-40FB-A00B-CC55F5AFA0D0}" type="pres">
      <dgm:prSet presAssocID="{88236F74-9FA4-4BB1-B075-2333B1A096A2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7A1B6-6C15-4CFD-81D4-B27770A73873}" type="pres">
      <dgm:prSet presAssocID="{88236F74-9FA4-4BB1-B075-2333B1A096A2}" presName="aSpace" presStyleCnt="0"/>
      <dgm:spPr/>
    </dgm:pt>
    <dgm:pt modelId="{558E31EB-A0E1-4AFD-B84E-7EE9C0E25834}" type="pres">
      <dgm:prSet presAssocID="{C59ED69F-2FD0-420C-9639-09644C12614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7780D-280C-4069-8D29-4390D25B64AE}" type="pres">
      <dgm:prSet presAssocID="{C59ED69F-2FD0-420C-9639-09644C12614B}" presName="aSpace" presStyleCnt="0"/>
      <dgm:spPr/>
    </dgm:pt>
  </dgm:ptLst>
  <dgm:cxnLst>
    <dgm:cxn modelId="{91BF3EFC-C86F-493A-B636-0E9195F4709D}" type="presOf" srcId="{C59ED69F-2FD0-420C-9639-09644C12614B}" destId="{558E31EB-A0E1-4AFD-B84E-7EE9C0E25834}" srcOrd="0" destOrd="0" presId="urn:microsoft.com/office/officeart/2005/8/layout/pyramid2"/>
    <dgm:cxn modelId="{75B15987-5F92-4663-8664-5C9D5854BA4D}" srcId="{94550B3D-218A-405E-BB02-CFC9418071F2}" destId="{C59ED69F-2FD0-420C-9639-09644C12614B}" srcOrd="2" destOrd="0" parTransId="{1C14BA70-34A6-411D-B3D4-86074C4EEACF}" sibTransId="{1C3DE8F7-CC3B-4685-8FB7-CD6922E92398}"/>
    <dgm:cxn modelId="{AE498198-0EA4-4D7C-BF6C-8D1CF77A2AE7}" type="presOf" srcId="{88236F74-9FA4-4BB1-B075-2333B1A096A2}" destId="{6BD90803-1034-40FB-A00B-CC55F5AFA0D0}" srcOrd="0" destOrd="0" presId="urn:microsoft.com/office/officeart/2005/8/layout/pyramid2"/>
    <dgm:cxn modelId="{D0E071CA-94B1-4E9E-895B-AB6ACE86413B}" type="presOf" srcId="{CF33C27F-9FDB-49EB-82C8-14D79A44FFA6}" destId="{EA0F4EAB-D1D6-452F-BBCA-9EBB40E05747}" srcOrd="0" destOrd="0" presId="urn:microsoft.com/office/officeart/2005/8/layout/pyramid2"/>
    <dgm:cxn modelId="{A307B027-F48D-4DC6-9068-96992864D9E9}" srcId="{94550B3D-218A-405E-BB02-CFC9418071F2}" destId="{CF33C27F-9FDB-49EB-82C8-14D79A44FFA6}" srcOrd="0" destOrd="0" parTransId="{223F8541-31C4-4763-8C70-723E6973CB55}" sibTransId="{BC020FE4-0562-4D8B-A734-B1FA4EEF1B32}"/>
    <dgm:cxn modelId="{AB2C35D0-824B-4865-A55A-204060B7FA6C}" srcId="{94550B3D-218A-405E-BB02-CFC9418071F2}" destId="{88236F74-9FA4-4BB1-B075-2333B1A096A2}" srcOrd="1" destOrd="0" parTransId="{E8CFDEF2-8724-4C42-AE51-992550F9350A}" sibTransId="{3DA6B165-D2A4-4B55-A6BF-706C35E78A62}"/>
    <dgm:cxn modelId="{52F9C9A2-E922-4F5C-83C5-025FD2478317}" type="presOf" srcId="{94550B3D-218A-405E-BB02-CFC9418071F2}" destId="{3774AE18-40B2-4D92-B9FE-B0A03072835E}" srcOrd="0" destOrd="0" presId="urn:microsoft.com/office/officeart/2005/8/layout/pyramid2"/>
    <dgm:cxn modelId="{7AE388B1-0092-479A-B19A-21E3D7491C87}" type="presParOf" srcId="{3774AE18-40B2-4D92-B9FE-B0A03072835E}" destId="{4C46E2C1-5A90-46B1-B67A-9439777916C0}" srcOrd="0" destOrd="0" presId="urn:microsoft.com/office/officeart/2005/8/layout/pyramid2"/>
    <dgm:cxn modelId="{6BF32BAB-8AC5-4137-897B-FFA9D54E204E}" type="presParOf" srcId="{3774AE18-40B2-4D92-B9FE-B0A03072835E}" destId="{7E10030C-5B57-41F7-9E6F-8807B98D2877}" srcOrd="1" destOrd="0" presId="urn:microsoft.com/office/officeart/2005/8/layout/pyramid2"/>
    <dgm:cxn modelId="{28667617-8195-4C03-A29D-4782D8F19C78}" type="presParOf" srcId="{7E10030C-5B57-41F7-9E6F-8807B98D2877}" destId="{EA0F4EAB-D1D6-452F-BBCA-9EBB40E05747}" srcOrd="0" destOrd="0" presId="urn:microsoft.com/office/officeart/2005/8/layout/pyramid2"/>
    <dgm:cxn modelId="{9FB0502D-D7D8-47D2-937C-5D082960B444}" type="presParOf" srcId="{7E10030C-5B57-41F7-9E6F-8807B98D2877}" destId="{954A861F-BC73-4D16-9E48-FDE98AB8CD90}" srcOrd="1" destOrd="0" presId="urn:microsoft.com/office/officeart/2005/8/layout/pyramid2"/>
    <dgm:cxn modelId="{AE1D4F83-6675-4170-B537-F384807D0943}" type="presParOf" srcId="{7E10030C-5B57-41F7-9E6F-8807B98D2877}" destId="{6BD90803-1034-40FB-A00B-CC55F5AFA0D0}" srcOrd="2" destOrd="0" presId="urn:microsoft.com/office/officeart/2005/8/layout/pyramid2"/>
    <dgm:cxn modelId="{CA42F09E-7E1D-4E67-9138-EF1132A03E34}" type="presParOf" srcId="{7E10030C-5B57-41F7-9E6F-8807B98D2877}" destId="{76D7A1B6-6C15-4CFD-81D4-B27770A73873}" srcOrd="3" destOrd="0" presId="urn:microsoft.com/office/officeart/2005/8/layout/pyramid2"/>
    <dgm:cxn modelId="{A4E4EF4E-110B-4A6F-9FB7-9C0831A639C7}" type="presParOf" srcId="{7E10030C-5B57-41F7-9E6F-8807B98D2877}" destId="{558E31EB-A0E1-4AFD-B84E-7EE9C0E25834}" srcOrd="4" destOrd="0" presId="urn:microsoft.com/office/officeart/2005/8/layout/pyramid2"/>
    <dgm:cxn modelId="{56FD4222-8FC8-477C-9E4D-AD61BFAF660D}" type="presParOf" srcId="{7E10030C-5B57-41F7-9E6F-8807B98D2877}" destId="{FF37780D-280C-4069-8D29-4390D25B64A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550B3D-218A-405E-BB02-CFC9418071F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F33C27F-9FDB-49EB-82C8-14D79A44FFA6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kk-KZ" sz="14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По штатному расписанию в диспансере общее число  медсестры – 61,5 ед., </a:t>
          </a:r>
          <a:r>
            <a:rPr lang="ru-RU" sz="14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физических лиц  - 51.</a:t>
          </a:r>
          <a:endParaRPr lang="ru-RU" sz="1400" b="1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223F8541-31C4-4763-8C70-723E6973CB55}" type="parTrans" cxnId="{A307B027-F48D-4DC6-9068-96992864D9E9}">
      <dgm:prSet/>
      <dgm:spPr/>
      <dgm:t>
        <a:bodyPr/>
        <a:lstStyle/>
        <a:p>
          <a:endParaRPr lang="ru-RU"/>
        </a:p>
      </dgm:t>
    </dgm:pt>
    <dgm:pt modelId="{BC020FE4-0562-4D8B-A734-B1FA4EEF1B32}" type="sibTrans" cxnId="{A307B027-F48D-4DC6-9068-96992864D9E9}">
      <dgm:prSet/>
      <dgm:spPr/>
      <dgm:t>
        <a:bodyPr/>
        <a:lstStyle/>
        <a:p>
          <a:endParaRPr lang="ru-RU"/>
        </a:p>
      </dgm:t>
    </dgm:pt>
    <dgm:pt modelId="{88236F74-9FA4-4BB1-B075-2333B1A096A2}">
      <dgm:prSet phldrT="[Текст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Укомплектованность средним медицинским персоналом в диспансере составляет 82,9 % (61,5 по шт.р., 51 физ.лиц).</a:t>
          </a:r>
          <a:endParaRPr lang="ru-RU" sz="1400" b="1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E8CFDEF2-8724-4C42-AE51-992550F9350A}" type="parTrans" cxnId="{AB2C35D0-824B-4865-A55A-204060B7FA6C}">
      <dgm:prSet/>
      <dgm:spPr/>
      <dgm:t>
        <a:bodyPr/>
        <a:lstStyle/>
        <a:p>
          <a:endParaRPr lang="ru-RU"/>
        </a:p>
      </dgm:t>
    </dgm:pt>
    <dgm:pt modelId="{3DA6B165-D2A4-4B55-A6BF-706C35E78A62}" type="sibTrans" cxnId="{AB2C35D0-824B-4865-A55A-204060B7FA6C}">
      <dgm:prSet/>
      <dgm:spPr/>
      <dgm:t>
        <a:bodyPr/>
        <a:lstStyle/>
        <a:p>
          <a:endParaRPr lang="ru-RU"/>
        </a:p>
      </dgm:t>
    </dgm:pt>
    <dgm:pt modelId="{3774AE18-40B2-4D92-B9FE-B0A03072835E}" type="pres">
      <dgm:prSet presAssocID="{94550B3D-218A-405E-BB02-CFC9418071F2}" presName="compositeShape" presStyleCnt="0">
        <dgm:presLayoutVars>
          <dgm:dir/>
          <dgm:resizeHandles/>
        </dgm:presLayoutVars>
      </dgm:prSet>
      <dgm:spPr/>
    </dgm:pt>
    <dgm:pt modelId="{4C46E2C1-5A90-46B1-B67A-9439777916C0}" type="pres">
      <dgm:prSet presAssocID="{94550B3D-218A-405E-BB02-CFC9418071F2}" presName="pyramid" presStyleLbl="node1" presStyleIdx="0" presStyleCnt="1"/>
      <dgm:spPr>
        <a:solidFill>
          <a:schemeClr val="tx2">
            <a:lumMod val="40000"/>
            <a:lumOff val="60000"/>
          </a:schemeClr>
        </a:solidFill>
        <a:ln>
          <a:solidFill>
            <a:schemeClr val="accent1"/>
          </a:solidFill>
        </a:ln>
        <a:effectLst>
          <a:glow rad="228600">
            <a:schemeClr val="accent3">
              <a:satMod val="175000"/>
              <a:alpha val="40000"/>
            </a:schemeClr>
          </a:glow>
        </a:effectLst>
      </dgm:spPr>
    </dgm:pt>
    <dgm:pt modelId="{7E10030C-5B57-41F7-9E6F-8807B98D2877}" type="pres">
      <dgm:prSet presAssocID="{94550B3D-218A-405E-BB02-CFC9418071F2}" presName="theList" presStyleCnt="0"/>
      <dgm:spPr/>
    </dgm:pt>
    <dgm:pt modelId="{EA0F4EAB-D1D6-452F-BBCA-9EBB40E05747}" type="pres">
      <dgm:prSet presAssocID="{CF33C27F-9FDB-49EB-82C8-14D79A44FFA6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A861F-BC73-4D16-9E48-FDE98AB8CD90}" type="pres">
      <dgm:prSet presAssocID="{CF33C27F-9FDB-49EB-82C8-14D79A44FFA6}" presName="aSpace" presStyleCnt="0"/>
      <dgm:spPr/>
    </dgm:pt>
    <dgm:pt modelId="{6BD90803-1034-40FB-A00B-CC55F5AFA0D0}" type="pres">
      <dgm:prSet presAssocID="{88236F74-9FA4-4BB1-B075-2333B1A096A2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7A1B6-6C15-4CFD-81D4-B27770A73873}" type="pres">
      <dgm:prSet presAssocID="{88236F74-9FA4-4BB1-B075-2333B1A096A2}" presName="aSpace" presStyleCnt="0"/>
      <dgm:spPr/>
    </dgm:pt>
  </dgm:ptLst>
  <dgm:cxnLst>
    <dgm:cxn modelId="{C41BFB81-DE44-4F6E-862B-65407752C4F0}" type="presOf" srcId="{88236F74-9FA4-4BB1-B075-2333B1A096A2}" destId="{6BD90803-1034-40FB-A00B-CC55F5AFA0D0}" srcOrd="0" destOrd="0" presId="urn:microsoft.com/office/officeart/2005/8/layout/pyramid2"/>
    <dgm:cxn modelId="{A09D946C-1A8A-4E64-9DC1-DB1FC1760A0D}" type="presOf" srcId="{94550B3D-218A-405E-BB02-CFC9418071F2}" destId="{3774AE18-40B2-4D92-B9FE-B0A03072835E}" srcOrd="0" destOrd="0" presId="urn:microsoft.com/office/officeart/2005/8/layout/pyramid2"/>
    <dgm:cxn modelId="{A307B027-F48D-4DC6-9068-96992864D9E9}" srcId="{94550B3D-218A-405E-BB02-CFC9418071F2}" destId="{CF33C27F-9FDB-49EB-82C8-14D79A44FFA6}" srcOrd="0" destOrd="0" parTransId="{223F8541-31C4-4763-8C70-723E6973CB55}" sibTransId="{BC020FE4-0562-4D8B-A734-B1FA4EEF1B32}"/>
    <dgm:cxn modelId="{AB2C35D0-824B-4865-A55A-204060B7FA6C}" srcId="{94550B3D-218A-405E-BB02-CFC9418071F2}" destId="{88236F74-9FA4-4BB1-B075-2333B1A096A2}" srcOrd="1" destOrd="0" parTransId="{E8CFDEF2-8724-4C42-AE51-992550F9350A}" sibTransId="{3DA6B165-D2A4-4B55-A6BF-706C35E78A62}"/>
    <dgm:cxn modelId="{71433AC3-E973-40D0-9D5E-C8971AA85686}" type="presOf" srcId="{CF33C27F-9FDB-49EB-82C8-14D79A44FFA6}" destId="{EA0F4EAB-D1D6-452F-BBCA-9EBB40E05747}" srcOrd="0" destOrd="0" presId="urn:microsoft.com/office/officeart/2005/8/layout/pyramid2"/>
    <dgm:cxn modelId="{B1A4FBF9-827D-4E6D-B566-B60D29CFA024}" type="presParOf" srcId="{3774AE18-40B2-4D92-B9FE-B0A03072835E}" destId="{4C46E2C1-5A90-46B1-B67A-9439777916C0}" srcOrd="0" destOrd="0" presId="urn:microsoft.com/office/officeart/2005/8/layout/pyramid2"/>
    <dgm:cxn modelId="{56589EDA-8571-461D-B90F-99065FC7ADCA}" type="presParOf" srcId="{3774AE18-40B2-4D92-B9FE-B0A03072835E}" destId="{7E10030C-5B57-41F7-9E6F-8807B98D2877}" srcOrd="1" destOrd="0" presId="urn:microsoft.com/office/officeart/2005/8/layout/pyramid2"/>
    <dgm:cxn modelId="{CC26D1D3-0834-4B3E-AE61-B7A7AC80A5B1}" type="presParOf" srcId="{7E10030C-5B57-41F7-9E6F-8807B98D2877}" destId="{EA0F4EAB-D1D6-452F-BBCA-9EBB40E05747}" srcOrd="0" destOrd="0" presId="urn:microsoft.com/office/officeart/2005/8/layout/pyramid2"/>
    <dgm:cxn modelId="{9AD15285-149D-43E8-8155-80804C6BD9D0}" type="presParOf" srcId="{7E10030C-5B57-41F7-9E6F-8807B98D2877}" destId="{954A861F-BC73-4D16-9E48-FDE98AB8CD90}" srcOrd="1" destOrd="0" presId="urn:microsoft.com/office/officeart/2005/8/layout/pyramid2"/>
    <dgm:cxn modelId="{858EC675-92CE-4A3D-96B2-2A0871CC48D8}" type="presParOf" srcId="{7E10030C-5B57-41F7-9E6F-8807B98D2877}" destId="{6BD90803-1034-40FB-A00B-CC55F5AFA0D0}" srcOrd="2" destOrd="0" presId="urn:microsoft.com/office/officeart/2005/8/layout/pyramid2"/>
    <dgm:cxn modelId="{96C843F2-D09F-4F17-8558-2685B429CF06}" type="presParOf" srcId="{7E10030C-5B57-41F7-9E6F-8807B98D2877}" destId="{76D7A1B6-6C15-4CFD-81D4-B27770A73873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246527-65F6-4939-835E-2962C20117B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793551-B1A2-4FE3-8DC0-61ADF272D5A3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4B5DEB15-56A4-447E-978A-622B07B41720}" type="parTrans" cxnId="{CBDD2ED3-1949-4534-9B6C-FAE4307CBA1C}">
      <dgm:prSet/>
      <dgm:spPr/>
      <dgm:t>
        <a:bodyPr/>
        <a:lstStyle/>
        <a:p>
          <a:endParaRPr lang="ru-RU"/>
        </a:p>
      </dgm:t>
    </dgm:pt>
    <dgm:pt modelId="{1DFEE43B-B980-44F2-B17B-BE99D552BE87}" type="sibTrans" cxnId="{CBDD2ED3-1949-4534-9B6C-FAE4307CBA1C}">
      <dgm:prSet/>
      <dgm:spPr/>
      <dgm:t>
        <a:bodyPr/>
        <a:lstStyle/>
        <a:p>
          <a:endParaRPr lang="ru-RU"/>
        </a:p>
      </dgm:t>
    </dgm:pt>
    <dgm:pt modelId="{C419B3DB-3328-4266-B54A-E200447DF7CC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13EFB01-ACA9-400C-BB5E-31B3172B039E}" type="parTrans" cxnId="{C426D2A2-942E-4A4C-9406-50DECC6705B9}">
      <dgm:prSet/>
      <dgm:spPr/>
      <dgm:t>
        <a:bodyPr/>
        <a:lstStyle/>
        <a:p>
          <a:endParaRPr lang="ru-RU"/>
        </a:p>
      </dgm:t>
    </dgm:pt>
    <dgm:pt modelId="{AF9B1DAF-B2B7-4864-800E-3C54DA332E42}" type="sibTrans" cxnId="{C426D2A2-942E-4A4C-9406-50DECC6705B9}">
      <dgm:prSet/>
      <dgm:spPr/>
      <dgm:t>
        <a:bodyPr/>
        <a:lstStyle/>
        <a:p>
          <a:endParaRPr lang="ru-RU"/>
        </a:p>
      </dgm:t>
    </dgm:pt>
    <dgm:pt modelId="{E33E3EB6-5A8C-40F8-B867-9758F3997959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D30BF772-758C-494F-B710-8096CBF1D446}" type="parTrans" cxnId="{EB80445A-FF62-4D44-A95C-97CE0F14199E}">
      <dgm:prSet/>
      <dgm:spPr/>
      <dgm:t>
        <a:bodyPr/>
        <a:lstStyle/>
        <a:p>
          <a:endParaRPr lang="ru-RU"/>
        </a:p>
      </dgm:t>
    </dgm:pt>
    <dgm:pt modelId="{4F4A816D-7C7E-4EB3-AF84-494C9167B505}" type="sibTrans" cxnId="{EB80445A-FF62-4D44-A95C-97CE0F14199E}">
      <dgm:prSet/>
      <dgm:spPr/>
      <dgm:t>
        <a:bodyPr/>
        <a:lstStyle/>
        <a:p>
          <a:endParaRPr lang="ru-RU"/>
        </a:p>
      </dgm:t>
    </dgm:pt>
    <dgm:pt modelId="{D1A7CFB6-5EFF-447B-890B-998772EDE805}">
      <dgm:prSet/>
      <dgm:spPr/>
      <dgm:t>
        <a:bodyPr/>
        <a:lstStyle/>
        <a:p>
          <a:r>
            <a:rPr lang="kk-KZ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rPr>
            <a:t>Обеспечить передачу диспансерного отделения в ПМСП. </a:t>
          </a:r>
          <a:endParaRPr lang="ru-RU" dirty="0">
            <a:solidFill>
              <a:schemeClr val="accent1">
                <a:lumMod val="50000"/>
              </a:schemeClr>
            </a:solidFill>
            <a:latin typeface="Arial Narrow" pitchFamily="34" charset="0"/>
            <a:cs typeface="Times New Roman" pitchFamily="18" charset="0"/>
          </a:endParaRPr>
        </a:p>
      </dgm:t>
    </dgm:pt>
    <dgm:pt modelId="{3E9564B8-F45B-4E20-B294-41AC92D3784E}" type="parTrans" cxnId="{66CAEFED-75FB-4EF6-AC67-F8BC9612FBBA}">
      <dgm:prSet/>
      <dgm:spPr/>
      <dgm:t>
        <a:bodyPr/>
        <a:lstStyle/>
        <a:p>
          <a:endParaRPr lang="ru-RU"/>
        </a:p>
      </dgm:t>
    </dgm:pt>
    <dgm:pt modelId="{E2EA4B3B-48CB-4D8C-BEBB-A2246EF13E99}" type="sibTrans" cxnId="{66CAEFED-75FB-4EF6-AC67-F8BC9612FBBA}">
      <dgm:prSet/>
      <dgm:spPr/>
      <dgm:t>
        <a:bodyPr/>
        <a:lstStyle/>
        <a:p>
          <a:endParaRPr lang="ru-RU"/>
        </a:p>
      </dgm:t>
    </dgm:pt>
    <dgm:pt modelId="{752F23FE-1FD3-4765-BD93-CFBBEB8EB538}">
      <dgm:prSet/>
      <dgm:spPr/>
      <dgm:t>
        <a:bodyPr/>
        <a:lstStyle/>
        <a:p>
          <a:r>
            <a:rPr lang="kk-KZ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rPr>
            <a:t>Открытие первичных центров психического здоровья в </a:t>
          </a:r>
          <a:r>
            <a:rPr lang="ru-RU" dirty="0" err="1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rPr>
            <a:t>Актауских</a:t>
          </a:r>
          <a:r>
            <a:rPr lang="ru-RU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rPr>
            <a:t> городских поликлиниках №1, №2  и </a:t>
          </a:r>
          <a:r>
            <a:rPr lang="ru-RU" dirty="0" err="1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rPr>
            <a:t>Жанаозенских</a:t>
          </a:r>
          <a:r>
            <a:rPr lang="ru-RU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rPr>
            <a:t> городских поликлиниках №1, №2</a:t>
          </a:r>
          <a:r>
            <a:rPr lang="kk-KZ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rPr>
            <a:t>. </a:t>
          </a:r>
          <a:endParaRPr lang="ru-RU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162A54C1-635F-4DBB-9BE2-2096B8C9CCE0}" type="parTrans" cxnId="{4F1EBF1F-9D6C-4718-8243-E3C00DED4B44}">
      <dgm:prSet/>
      <dgm:spPr/>
      <dgm:t>
        <a:bodyPr/>
        <a:lstStyle/>
        <a:p>
          <a:endParaRPr lang="ru-RU"/>
        </a:p>
      </dgm:t>
    </dgm:pt>
    <dgm:pt modelId="{636D2B80-CD5B-4656-93D6-DA33A28B7810}" type="sibTrans" cxnId="{4F1EBF1F-9D6C-4718-8243-E3C00DED4B44}">
      <dgm:prSet/>
      <dgm:spPr/>
      <dgm:t>
        <a:bodyPr/>
        <a:lstStyle/>
        <a:p>
          <a:endParaRPr lang="ru-RU"/>
        </a:p>
      </dgm:t>
    </dgm:pt>
    <dgm:pt modelId="{91ECC14D-0D37-45AD-A7F5-41BBFA0872DE}">
      <dgm:prSet/>
      <dgm:spPr/>
      <dgm:t>
        <a:bodyPr/>
        <a:lstStyle/>
        <a:p>
          <a:r>
            <a:rPr lang="kk-KZ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Провести реструктуризацию порядка динамического наблюдения психиатрических  больных.</a:t>
          </a:r>
          <a:endParaRPr lang="ru-RU" dirty="0">
            <a:solidFill>
              <a:srgbClr val="002060"/>
            </a:solidFill>
            <a:latin typeface="Arial Narrow" pitchFamily="34" charset="0"/>
            <a:cs typeface="Times New Roman" pitchFamily="18" charset="0"/>
          </a:endParaRPr>
        </a:p>
      </dgm:t>
    </dgm:pt>
    <dgm:pt modelId="{48D191F9-241C-4259-8EE1-92EDD0B83DDB}" type="parTrans" cxnId="{305E1D4E-E3F6-4E23-AA9B-010C4C18E971}">
      <dgm:prSet/>
      <dgm:spPr/>
      <dgm:t>
        <a:bodyPr/>
        <a:lstStyle/>
        <a:p>
          <a:endParaRPr lang="ru-RU"/>
        </a:p>
      </dgm:t>
    </dgm:pt>
    <dgm:pt modelId="{59E8DA0B-6D22-4033-B3BF-E1BE075EC574}" type="sibTrans" cxnId="{305E1D4E-E3F6-4E23-AA9B-010C4C18E971}">
      <dgm:prSet/>
      <dgm:spPr/>
      <dgm:t>
        <a:bodyPr/>
        <a:lstStyle/>
        <a:p>
          <a:endParaRPr lang="ru-RU"/>
        </a:p>
      </dgm:t>
    </dgm:pt>
    <dgm:pt modelId="{91CFA32C-90C8-44F9-B54C-5ED7C73E74B4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8799C22-4E41-4408-B727-9209025F1C58}" type="parTrans" cxnId="{159395CC-0768-4386-B9B9-08CCD7976AB5}">
      <dgm:prSet/>
      <dgm:spPr/>
      <dgm:t>
        <a:bodyPr/>
        <a:lstStyle/>
        <a:p>
          <a:endParaRPr lang="ru-RU"/>
        </a:p>
      </dgm:t>
    </dgm:pt>
    <dgm:pt modelId="{36E35F53-E247-4660-B7DA-D7FAA389854E}" type="sibTrans" cxnId="{159395CC-0768-4386-B9B9-08CCD7976AB5}">
      <dgm:prSet/>
      <dgm:spPr/>
      <dgm:t>
        <a:bodyPr/>
        <a:lstStyle/>
        <a:p>
          <a:endParaRPr lang="ru-RU"/>
        </a:p>
      </dgm:t>
    </dgm:pt>
    <dgm:pt modelId="{8ED609F5-DFDB-4E11-9911-E7BC947FA88D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Создание </a:t>
          </a:r>
          <a:r>
            <a:rPr lang="kk-KZ" sz="18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ГКП на ПХВ «О</a:t>
          </a:r>
          <a:r>
            <a:rPr lang="ru-RU" sz="1800" dirty="0" err="1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бластного</a:t>
          </a:r>
          <a:r>
            <a:rPr lang="ru-RU" sz="18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 центра психического здоровья» путем о</a:t>
          </a:r>
          <a:r>
            <a:rPr lang="kk-KZ" sz="18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бъединения ГККП «ОПНД» и ГКП на ПХВ «ОНД».</a:t>
          </a:r>
          <a:endParaRPr lang="ru-RU" sz="1800" dirty="0">
            <a:solidFill>
              <a:srgbClr val="002060"/>
            </a:solidFill>
            <a:latin typeface="Arial Narrow" pitchFamily="34" charset="0"/>
            <a:cs typeface="Times New Roman" pitchFamily="18" charset="0"/>
          </a:endParaRPr>
        </a:p>
      </dgm:t>
    </dgm:pt>
    <dgm:pt modelId="{AF167D6C-E783-4B34-8D43-7C8613BF3672}" type="parTrans" cxnId="{675B5724-0570-4E66-AAE9-1338710E65BF}">
      <dgm:prSet/>
      <dgm:spPr/>
      <dgm:t>
        <a:bodyPr/>
        <a:lstStyle/>
        <a:p>
          <a:endParaRPr lang="ru-RU"/>
        </a:p>
      </dgm:t>
    </dgm:pt>
    <dgm:pt modelId="{BD9A4A6A-AF50-4898-8CBF-D8FDF54B368E}" type="sibTrans" cxnId="{675B5724-0570-4E66-AAE9-1338710E65BF}">
      <dgm:prSet/>
      <dgm:spPr/>
      <dgm:t>
        <a:bodyPr/>
        <a:lstStyle/>
        <a:p>
          <a:endParaRPr lang="ru-RU"/>
        </a:p>
      </dgm:t>
    </dgm:pt>
    <dgm:pt modelId="{2144840E-2520-4C8A-861E-2B0A7331E34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E1EF153-2499-47B0-8545-92FDC0FB207F}" type="parTrans" cxnId="{1548ED32-7054-4BE6-BEF6-EE21115E6AEB}">
      <dgm:prSet/>
      <dgm:spPr/>
      <dgm:t>
        <a:bodyPr/>
        <a:lstStyle/>
        <a:p>
          <a:endParaRPr lang="ru-RU"/>
        </a:p>
      </dgm:t>
    </dgm:pt>
    <dgm:pt modelId="{C195E334-3154-4C97-87BF-22E3A2410DA5}" type="sibTrans" cxnId="{1548ED32-7054-4BE6-BEF6-EE21115E6AEB}">
      <dgm:prSet/>
      <dgm:spPr/>
      <dgm:t>
        <a:bodyPr/>
        <a:lstStyle/>
        <a:p>
          <a:endParaRPr lang="ru-RU"/>
        </a:p>
      </dgm:t>
    </dgm:pt>
    <dgm:pt modelId="{4D5C5785-6C05-4FA1-AF75-70D4983DFF82}">
      <dgm:prSet/>
      <dgm:spPr/>
      <dgm:t>
        <a:bodyPr/>
        <a:lstStyle/>
        <a:p>
          <a:r>
            <a:rPr lang="kk-KZ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Формирование информационно-аналитического, мониторингового центра в Центре психического здоровья.  </a:t>
          </a:r>
          <a:endParaRPr lang="ru-RU" dirty="0">
            <a:solidFill>
              <a:srgbClr val="002060"/>
            </a:solidFill>
            <a:latin typeface="Arial Narrow" pitchFamily="34" charset="0"/>
            <a:cs typeface="Times New Roman" pitchFamily="18" charset="0"/>
          </a:endParaRPr>
        </a:p>
      </dgm:t>
    </dgm:pt>
    <dgm:pt modelId="{C130714C-8E4C-4B7E-99E4-29C01069DF33}" type="parTrans" cxnId="{819B1D62-4E6F-4709-9918-51AFA6A3B981}">
      <dgm:prSet/>
      <dgm:spPr/>
      <dgm:t>
        <a:bodyPr/>
        <a:lstStyle/>
        <a:p>
          <a:endParaRPr lang="ru-RU"/>
        </a:p>
      </dgm:t>
    </dgm:pt>
    <dgm:pt modelId="{0910D5E0-29F7-4F81-A14E-6B7CDFA1AFCF}" type="sibTrans" cxnId="{819B1D62-4E6F-4709-9918-51AFA6A3B981}">
      <dgm:prSet/>
      <dgm:spPr/>
      <dgm:t>
        <a:bodyPr/>
        <a:lstStyle/>
        <a:p>
          <a:endParaRPr lang="ru-RU"/>
        </a:p>
      </dgm:t>
    </dgm:pt>
    <dgm:pt modelId="{DFF11B4F-AC83-41E4-BCA3-C145D47B2C7B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6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A9FEA639-D81C-4040-8DAA-4F2C788A9332}" type="parTrans" cxnId="{84BD2700-F370-4E0C-AFC0-A67014BED9C1}">
      <dgm:prSet/>
      <dgm:spPr/>
      <dgm:t>
        <a:bodyPr/>
        <a:lstStyle/>
        <a:p>
          <a:endParaRPr lang="ru-RU"/>
        </a:p>
      </dgm:t>
    </dgm:pt>
    <dgm:pt modelId="{AAA3B6C6-10C8-470E-8505-E1E8E6E525BE}" type="sibTrans" cxnId="{84BD2700-F370-4E0C-AFC0-A67014BED9C1}">
      <dgm:prSet/>
      <dgm:spPr/>
      <dgm:t>
        <a:bodyPr/>
        <a:lstStyle/>
        <a:p>
          <a:endParaRPr lang="ru-RU"/>
        </a:p>
      </dgm:t>
    </dgm:pt>
    <dgm:pt modelId="{798E68FB-F554-4EB5-9B20-132C2C0EA7EC}">
      <dgm:prSet/>
      <dgm:spPr/>
      <dgm:t>
        <a:bodyPr/>
        <a:lstStyle/>
        <a:p>
          <a:r>
            <a:rPr lang="kk-KZ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Открытие дневного стационара.</a:t>
          </a:r>
          <a:endParaRPr lang="ru-RU" dirty="0">
            <a:solidFill>
              <a:srgbClr val="002060"/>
            </a:solidFill>
            <a:latin typeface="Arial Narrow" pitchFamily="34" charset="0"/>
            <a:cs typeface="Times New Roman" pitchFamily="18" charset="0"/>
          </a:endParaRPr>
        </a:p>
      </dgm:t>
    </dgm:pt>
    <dgm:pt modelId="{FF2F6E5B-BED5-4059-B976-77DA2A911E4B}" type="parTrans" cxnId="{0AE5AEA4-81DB-484F-ABB5-4203BA5023B3}">
      <dgm:prSet/>
      <dgm:spPr/>
      <dgm:t>
        <a:bodyPr/>
        <a:lstStyle/>
        <a:p>
          <a:endParaRPr lang="ru-RU"/>
        </a:p>
      </dgm:t>
    </dgm:pt>
    <dgm:pt modelId="{14E8671E-1D56-41F5-B3CE-F84061B736A5}" type="sibTrans" cxnId="{0AE5AEA4-81DB-484F-ABB5-4203BA5023B3}">
      <dgm:prSet/>
      <dgm:spPr/>
      <dgm:t>
        <a:bodyPr/>
        <a:lstStyle/>
        <a:p>
          <a:endParaRPr lang="ru-RU"/>
        </a:p>
      </dgm:t>
    </dgm:pt>
    <dgm:pt modelId="{07469190-C63D-4248-A6E9-AFEFCED569EF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7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A99B5164-4BEA-461C-A118-30C5783D735D}" type="parTrans" cxnId="{7AA227A1-0866-4A2B-8A97-BF365BCFAF06}">
      <dgm:prSet/>
      <dgm:spPr/>
      <dgm:t>
        <a:bodyPr/>
        <a:lstStyle/>
        <a:p>
          <a:endParaRPr lang="ru-RU"/>
        </a:p>
      </dgm:t>
    </dgm:pt>
    <dgm:pt modelId="{0DFF933E-C895-4B84-81DA-D54C41FAAF35}" type="sibTrans" cxnId="{7AA227A1-0866-4A2B-8A97-BF365BCFAF06}">
      <dgm:prSet/>
      <dgm:spPr/>
      <dgm:t>
        <a:bodyPr/>
        <a:lstStyle/>
        <a:p>
          <a:endParaRPr lang="ru-RU"/>
        </a:p>
      </dgm:t>
    </dgm:pt>
    <dgm:pt modelId="{713E0E11-01EB-4AF3-80A8-6E42278A1718}">
      <dgm:prSet/>
      <dgm:spPr/>
      <dgm:t>
        <a:bodyPr/>
        <a:lstStyle/>
        <a:p>
          <a:r>
            <a:rPr lang="kk-KZ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Организовать работу по открытию реабилитационного центра.</a:t>
          </a:r>
          <a:endParaRPr lang="ru-RU" dirty="0">
            <a:solidFill>
              <a:srgbClr val="002060"/>
            </a:solidFill>
            <a:latin typeface="Arial Narrow" pitchFamily="34" charset="0"/>
            <a:cs typeface="Times New Roman" pitchFamily="18" charset="0"/>
          </a:endParaRPr>
        </a:p>
      </dgm:t>
    </dgm:pt>
    <dgm:pt modelId="{C25F155B-0674-4590-8C51-9B2EACADD616}" type="parTrans" cxnId="{8CC16065-387A-41A5-B126-607C12C0A1AA}">
      <dgm:prSet/>
      <dgm:spPr/>
      <dgm:t>
        <a:bodyPr/>
        <a:lstStyle/>
        <a:p>
          <a:endParaRPr lang="ru-RU"/>
        </a:p>
      </dgm:t>
    </dgm:pt>
    <dgm:pt modelId="{CDDF836A-9391-4351-A264-F33B52E6D793}" type="sibTrans" cxnId="{8CC16065-387A-41A5-B126-607C12C0A1AA}">
      <dgm:prSet/>
      <dgm:spPr/>
      <dgm:t>
        <a:bodyPr/>
        <a:lstStyle/>
        <a:p>
          <a:endParaRPr lang="ru-RU"/>
        </a:p>
      </dgm:t>
    </dgm:pt>
    <dgm:pt modelId="{5876CB4C-EDD0-4AE0-9C4F-A74D5636F976}" type="pres">
      <dgm:prSet presAssocID="{11246527-65F6-4939-835E-2962C20117B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D517FD-694C-4A1C-85E3-61B23B5B982D}" type="pres">
      <dgm:prSet presAssocID="{84793551-B1A2-4FE3-8DC0-61ADF272D5A3}" presName="composite" presStyleCnt="0"/>
      <dgm:spPr/>
    </dgm:pt>
    <dgm:pt modelId="{70D8FA8A-ECA4-4A84-BDFA-A375268F3A46}" type="pres">
      <dgm:prSet presAssocID="{84793551-B1A2-4FE3-8DC0-61ADF272D5A3}" presName="parentText" presStyleLbl="alignNode1" presStyleIdx="0" presStyleCnt="7" custLinFactNeighborX="-593" custLinFactNeighborY="-26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BB6AD-F4CA-4A34-9BD1-95F2531AD8C7}" type="pres">
      <dgm:prSet presAssocID="{84793551-B1A2-4FE3-8DC0-61ADF272D5A3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232EE-1FDC-4B3B-AECF-F74368027B17}" type="pres">
      <dgm:prSet presAssocID="{1DFEE43B-B980-44F2-B17B-BE99D552BE87}" presName="sp" presStyleCnt="0"/>
      <dgm:spPr/>
    </dgm:pt>
    <dgm:pt modelId="{8622BFB1-6167-48BF-A995-CD919808E020}" type="pres">
      <dgm:prSet presAssocID="{C419B3DB-3328-4266-B54A-E200447DF7CC}" presName="composite" presStyleCnt="0"/>
      <dgm:spPr/>
    </dgm:pt>
    <dgm:pt modelId="{79A56215-3DD3-4DCD-9731-8F8CD628EAAC}" type="pres">
      <dgm:prSet presAssocID="{C419B3DB-3328-4266-B54A-E200447DF7CC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32381-7523-43A4-B9E6-FD3113F575E3}" type="pres">
      <dgm:prSet presAssocID="{C419B3DB-3328-4266-B54A-E200447DF7CC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579BF-58F9-45BC-BD2A-2502E665B695}" type="pres">
      <dgm:prSet presAssocID="{AF9B1DAF-B2B7-4864-800E-3C54DA332E42}" presName="sp" presStyleCnt="0"/>
      <dgm:spPr/>
    </dgm:pt>
    <dgm:pt modelId="{81D376FE-5F6C-44AA-99D4-93CB3E4F8A9A}" type="pres">
      <dgm:prSet presAssocID="{E33E3EB6-5A8C-40F8-B867-9758F3997959}" presName="composite" presStyleCnt="0"/>
      <dgm:spPr/>
    </dgm:pt>
    <dgm:pt modelId="{13A648A8-BA09-46DB-85DC-DBCAB08CB974}" type="pres">
      <dgm:prSet presAssocID="{E33E3EB6-5A8C-40F8-B867-9758F3997959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2B2D9-CB15-4EB6-8436-F5AA77FC41E2}" type="pres">
      <dgm:prSet presAssocID="{E33E3EB6-5A8C-40F8-B867-9758F3997959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50A43-F446-4AEF-B077-B23918705A40}" type="pres">
      <dgm:prSet presAssocID="{4F4A816D-7C7E-4EB3-AF84-494C9167B505}" presName="sp" presStyleCnt="0"/>
      <dgm:spPr/>
    </dgm:pt>
    <dgm:pt modelId="{2F89F1B8-97EF-4BE5-9292-4A3744B93B83}" type="pres">
      <dgm:prSet presAssocID="{91CFA32C-90C8-44F9-B54C-5ED7C73E74B4}" presName="composite" presStyleCnt="0"/>
      <dgm:spPr/>
    </dgm:pt>
    <dgm:pt modelId="{8DDF8289-8819-4ED3-A583-A160D8998E23}" type="pres">
      <dgm:prSet presAssocID="{91CFA32C-90C8-44F9-B54C-5ED7C73E74B4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D53D7-8583-4E0E-81D9-5A9A2E3E66C1}" type="pres">
      <dgm:prSet presAssocID="{91CFA32C-90C8-44F9-B54C-5ED7C73E74B4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A66204-D69A-49F0-A247-F59306F21802}" type="pres">
      <dgm:prSet presAssocID="{36E35F53-E247-4660-B7DA-D7FAA389854E}" presName="sp" presStyleCnt="0"/>
      <dgm:spPr/>
    </dgm:pt>
    <dgm:pt modelId="{898563CE-5A96-45CD-A6C5-F4D49A2F081B}" type="pres">
      <dgm:prSet presAssocID="{2144840E-2520-4C8A-861E-2B0A7331E343}" presName="composite" presStyleCnt="0"/>
      <dgm:spPr/>
    </dgm:pt>
    <dgm:pt modelId="{C7D299C4-2238-46D1-9B5A-7842DB1027D0}" type="pres">
      <dgm:prSet presAssocID="{2144840E-2520-4C8A-861E-2B0A7331E343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6D0383-3344-4459-A286-6B640D88CAA3}" type="pres">
      <dgm:prSet presAssocID="{2144840E-2520-4C8A-861E-2B0A7331E343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4F03A-272D-46FA-86D0-B46F7E980B7F}" type="pres">
      <dgm:prSet presAssocID="{C195E334-3154-4C97-87BF-22E3A2410DA5}" presName="sp" presStyleCnt="0"/>
      <dgm:spPr/>
    </dgm:pt>
    <dgm:pt modelId="{C848D899-B94C-4159-B10C-657CE155A6EC}" type="pres">
      <dgm:prSet presAssocID="{DFF11B4F-AC83-41E4-BCA3-C145D47B2C7B}" presName="composite" presStyleCnt="0"/>
      <dgm:spPr/>
    </dgm:pt>
    <dgm:pt modelId="{93404337-ECF1-4AAC-A91F-80FD341B67DE}" type="pres">
      <dgm:prSet presAssocID="{DFF11B4F-AC83-41E4-BCA3-C145D47B2C7B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2B77CF-037A-4BE7-A93A-4EE78B40D7AB}" type="pres">
      <dgm:prSet presAssocID="{DFF11B4F-AC83-41E4-BCA3-C145D47B2C7B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14767-264B-4473-B4E1-1158B189B291}" type="pres">
      <dgm:prSet presAssocID="{AAA3B6C6-10C8-470E-8505-E1E8E6E525BE}" presName="sp" presStyleCnt="0"/>
      <dgm:spPr/>
    </dgm:pt>
    <dgm:pt modelId="{E0DC3433-ED25-4CAE-A616-E791E3E65569}" type="pres">
      <dgm:prSet presAssocID="{07469190-C63D-4248-A6E9-AFEFCED569EF}" presName="composite" presStyleCnt="0"/>
      <dgm:spPr/>
    </dgm:pt>
    <dgm:pt modelId="{6FBC9F24-49B0-4755-AFCA-977D14E7F504}" type="pres">
      <dgm:prSet presAssocID="{07469190-C63D-4248-A6E9-AFEFCED569EF}" presName="parentText" presStyleLbl="alignNode1" presStyleIdx="6" presStyleCnt="7" custLinFactNeighborX="-1205" custLinFactNeighborY="-184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9FDC8C-2142-4F10-BF25-E5D598E6068B}" type="pres">
      <dgm:prSet presAssocID="{07469190-C63D-4248-A6E9-AFEFCED569EF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CAEFED-75FB-4EF6-AC67-F8BC9612FBBA}" srcId="{84793551-B1A2-4FE3-8DC0-61ADF272D5A3}" destId="{D1A7CFB6-5EFF-447B-890B-998772EDE805}" srcOrd="0" destOrd="0" parTransId="{3E9564B8-F45B-4E20-B294-41AC92D3784E}" sibTransId="{E2EA4B3B-48CB-4D8C-BEBB-A2246EF13E99}"/>
    <dgm:cxn modelId="{159395CC-0768-4386-B9B9-08CCD7976AB5}" srcId="{11246527-65F6-4939-835E-2962C20117BD}" destId="{91CFA32C-90C8-44F9-B54C-5ED7C73E74B4}" srcOrd="3" destOrd="0" parTransId="{68799C22-4E41-4408-B727-9209025F1C58}" sibTransId="{36E35F53-E247-4660-B7DA-D7FAA389854E}"/>
    <dgm:cxn modelId="{9962B349-C2E2-442D-9C98-D3BC76D2D2B5}" type="presOf" srcId="{2144840E-2520-4C8A-861E-2B0A7331E343}" destId="{C7D299C4-2238-46D1-9B5A-7842DB1027D0}" srcOrd="0" destOrd="0" presId="urn:microsoft.com/office/officeart/2005/8/layout/chevron2"/>
    <dgm:cxn modelId="{316EE563-7EA3-422D-91F3-8F6AEE718A9D}" type="presOf" srcId="{84793551-B1A2-4FE3-8DC0-61ADF272D5A3}" destId="{70D8FA8A-ECA4-4A84-BDFA-A375268F3A46}" srcOrd="0" destOrd="0" presId="urn:microsoft.com/office/officeart/2005/8/layout/chevron2"/>
    <dgm:cxn modelId="{675B5724-0570-4E66-AAE9-1338710E65BF}" srcId="{91CFA32C-90C8-44F9-B54C-5ED7C73E74B4}" destId="{8ED609F5-DFDB-4E11-9911-E7BC947FA88D}" srcOrd="0" destOrd="0" parTransId="{AF167D6C-E783-4B34-8D43-7C8613BF3672}" sibTransId="{BD9A4A6A-AF50-4898-8CBF-D8FDF54B368E}"/>
    <dgm:cxn modelId="{CE3725D0-2A01-469D-AE90-1FAA1FE25989}" type="presOf" srcId="{91CFA32C-90C8-44F9-B54C-5ED7C73E74B4}" destId="{8DDF8289-8819-4ED3-A583-A160D8998E23}" srcOrd="0" destOrd="0" presId="urn:microsoft.com/office/officeart/2005/8/layout/chevron2"/>
    <dgm:cxn modelId="{FC1D8838-334B-4F85-833F-47592835687C}" type="presOf" srcId="{4D5C5785-6C05-4FA1-AF75-70D4983DFF82}" destId="{F26D0383-3344-4459-A286-6B640D88CAA3}" srcOrd="0" destOrd="0" presId="urn:microsoft.com/office/officeart/2005/8/layout/chevron2"/>
    <dgm:cxn modelId="{4D21D3C0-711A-4DDA-A000-C58C63E030C6}" type="presOf" srcId="{91ECC14D-0D37-45AD-A7F5-41BBFA0872DE}" destId="{1BB2B2D9-CB15-4EB6-8436-F5AA77FC41E2}" srcOrd="0" destOrd="0" presId="urn:microsoft.com/office/officeart/2005/8/layout/chevron2"/>
    <dgm:cxn modelId="{5912E8DE-9043-4D51-8DF1-E606C493CA43}" type="presOf" srcId="{8ED609F5-DFDB-4E11-9911-E7BC947FA88D}" destId="{848D53D7-8583-4E0E-81D9-5A9A2E3E66C1}" srcOrd="0" destOrd="0" presId="urn:microsoft.com/office/officeart/2005/8/layout/chevron2"/>
    <dgm:cxn modelId="{0AE5AEA4-81DB-484F-ABB5-4203BA5023B3}" srcId="{DFF11B4F-AC83-41E4-BCA3-C145D47B2C7B}" destId="{798E68FB-F554-4EB5-9B20-132C2C0EA7EC}" srcOrd="0" destOrd="0" parTransId="{FF2F6E5B-BED5-4059-B976-77DA2A911E4B}" sibTransId="{14E8671E-1D56-41F5-B3CE-F84061B736A5}"/>
    <dgm:cxn modelId="{6E8DCEC3-8AB0-4D44-80B2-BB52CF251DE3}" type="presOf" srcId="{C419B3DB-3328-4266-B54A-E200447DF7CC}" destId="{79A56215-3DD3-4DCD-9731-8F8CD628EAAC}" srcOrd="0" destOrd="0" presId="urn:microsoft.com/office/officeart/2005/8/layout/chevron2"/>
    <dgm:cxn modelId="{CF6E9CE6-33C6-4241-9AB3-62235F642A98}" type="presOf" srcId="{07469190-C63D-4248-A6E9-AFEFCED569EF}" destId="{6FBC9F24-49B0-4755-AFCA-977D14E7F504}" srcOrd="0" destOrd="0" presId="urn:microsoft.com/office/officeart/2005/8/layout/chevron2"/>
    <dgm:cxn modelId="{4F1EBF1F-9D6C-4718-8243-E3C00DED4B44}" srcId="{C419B3DB-3328-4266-B54A-E200447DF7CC}" destId="{752F23FE-1FD3-4765-BD93-CFBBEB8EB538}" srcOrd="0" destOrd="0" parTransId="{162A54C1-635F-4DBB-9BE2-2096B8C9CCE0}" sibTransId="{636D2B80-CD5B-4656-93D6-DA33A28B7810}"/>
    <dgm:cxn modelId="{396A4E9E-CFA4-4103-BF96-43595C0BD5E7}" type="presOf" srcId="{E33E3EB6-5A8C-40F8-B867-9758F3997959}" destId="{13A648A8-BA09-46DB-85DC-DBCAB08CB974}" srcOrd="0" destOrd="0" presId="urn:microsoft.com/office/officeart/2005/8/layout/chevron2"/>
    <dgm:cxn modelId="{7AA227A1-0866-4A2B-8A97-BF365BCFAF06}" srcId="{11246527-65F6-4939-835E-2962C20117BD}" destId="{07469190-C63D-4248-A6E9-AFEFCED569EF}" srcOrd="6" destOrd="0" parTransId="{A99B5164-4BEA-461C-A118-30C5783D735D}" sibTransId="{0DFF933E-C895-4B84-81DA-D54C41FAAF35}"/>
    <dgm:cxn modelId="{A7DA9157-6F1C-44D0-B655-413EB777206F}" type="presOf" srcId="{D1A7CFB6-5EFF-447B-890B-998772EDE805}" destId="{4C2BB6AD-F4CA-4A34-9BD1-95F2531AD8C7}" srcOrd="0" destOrd="0" presId="urn:microsoft.com/office/officeart/2005/8/layout/chevron2"/>
    <dgm:cxn modelId="{323F4731-5B43-43A3-A262-0AD5040F6385}" type="presOf" srcId="{713E0E11-01EB-4AF3-80A8-6E42278A1718}" destId="{F49FDC8C-2142-4F10-BF25-E5D598E6068B}" srcOrd="0" destOrd="0" presId="urn:microsoft.com/office/officeart/2005/8/layout/chevron2"/>
    <dgm:cxn modelId="{4CCA2476-C367-4DEE-AE25-1AC1D4F52130}" type="presOf" srcId="{798E68FB-F554-4EB5-9B20-132C2C0EA7EC}" destId="{B22B77CF-037A-4BE7-A93A-4EE78B40D7AB}" srcOrd="0" destOrd="0" presId="urn:microsoft.com/office/officeart/2005/8/layout/chevron2"/>
    <dgm:cxn modelId="{1548ED32-7054-4BE6-BEF6-EE21115E6AEB}" srcId="{11246527-65F6-4939-835E-2962C20117BD}" destId="{2144840E-2520-4C8A-861E-2B0A7331E343}" srcOrd="4" destOrd="0" parTransId="{6E1EF153-2499-47B0-8545-92FDC0FB207F}" sibTransId="{C195E334-3154-4C97-87BF-22E3A2410DA5}"/>
    <dgm:cxn modelId="{EB80445A-FF62-4D44-A95C-97CE0F14199E}" srcId="{11246527-65F6-4939-835E-2962C20117BD}" destId="{E33E3EB6-5A8C-40F8-B867-9758F3997959}" srcOrd="2" destOrd="0" parTransId="{D30BF772-758C-494F-B710-8096CBF1D446}" sibTransId="{4F4A816D-7C7E-4EB3-AF84-494C9167B505}"/>
    <dgm:cxn modelId="{8CC16065-387A-41A5-B126-607C12C0A1AA}" srcId="{07469190-C63D-4248-A6E9-AFEFCED569EF}" destId="{713E0E11-01EB-4AF3-80A8-6E42278A1718}" srcOrd="0" destOrd="0" parTransId="{C25F155B-0674-4590-8C51-9B2EACADD616}" sibTransId="{CDDF836A-9391-4351-A264-F33B52E6D793}"/>
    <dgm:cxn modelId="{E0A506FB-1978-478D-B497-6EF9827BE236}" type="presOf" srcId="{11246527-65F6-4939-835E-2962C20117BD}" destId="{5876CB4C-EDD0-4AE0-9C4F-A74D5636F976}" srcOrd="0" destOrd="0" presId="urn:microsoft.com/office/officeart/2005/8/layout/chevron2"/>
    <dgm:cxn modelId="{C426D2A2-942E-4A4C-9406-50DECC6705B9}" srcId="{11246527-65F6-4939-835E-2962C20117BD}" destId="{C419B3DB-3328-4266-B54A-E200447DF7CC}" srcOrd="1" destOrd="0" parTransId="{813EFB01-ACA9-400C-BB5E-31B3172B039E}" sibTransId="{AF9B1DAF-B2B7-4864-800E-3C54DA332E42}"/>
    <dgm:cxn modelId="{DB780614-9E17-45F1-8E02-6E9BA04A6206}" type="presOf" srcId="{DFF11B4F-AC83-41E4-BCA3-C145D47B2C7B}" destId="{93404337-ECF1-4AAC-A91F-80FD341B67DE}" srcOrd="0" destOrd="0" presId="urn:microsoft.com/office/officeart/2005/8/layout/chevron2"/>
    <dgm:cxn modelId="{819B1D62-4E6F-4709-9918-51AFA6A3B981}" srcId="{2144840E-2520-4C8A-861E-2B0A7331E343}" destId="{4D5C5785-6C05-4FA1-AF75-70D4983DFF82}" srcOrd="0" destOrd="0" parTransId="{C130714C-8E4C-4B7E-99E4-29C01069DF33}" sibTransId="{0910D5E0-29F7-4F81-A14E-6B7CDFA1AFCF}"/>
    <dgm:cxn modelId="{84BD2700-F370-4E0C-AFC0-A67014BED9C1}" srcId="{11246527-65F6-4939-835E-2962C20117BD}" destId="{DFF11B4F-AC83-41E4-BCA3-C145D47B2C7B}" srcOrd="5" destOrd="0" parTransId="{A9FEA639-D81C-4040-8DAA-4F2C788A9332}" sibTransId="{AAA3B6C6-10C8-470E-8505-E1E8E6E525BE}"/>
    <dgm:cxn modelId="{A52719B9-88F0-4F74-B3D8-43D37A3ADB9C}" type="presOf" srcId="{752F23FE-1FD3-4765-BD93-CFBBEB8EB538}" destId="{D7F32381-7523-43A4-B9E6-FD3113F575E3}" srcOrd="0" destOrd="0" presId="urn:microsoft.com/office/officeart/2005/8/layout/chevron2"/>
    <dgm:cxn modelId="{CBDD2ED3-1949-4534-9B6C-FAE4307CBA1C}" srcId="{11246527-65F6-4939-835E-2962C20117BD}" destId="{84793551-B1A2-4FE3-8DC0-61ADF272D5A3}" srcOrd="0" destOrd="0" parTransId="{4B5DEB15-56A4-447E-978A-622B07B41720}" sibTransId="{1DFEE43B-B980-44F2-B17B-BE99D552BE87}"/>
    <dgm:cxn modelId="{305E1D4E-E3F6-4E23-AA9B-010C4C18E971}" srcId="{E33E3EB6-5A8C-40F8-B867-9758F3997959}" destId="{91ECC14D-0D37-45AD-A7F5-41BBFA0872DE}" srcOrd="0" destOrd="0" parTransId="{48D191F9-241C-4259-8EE1-92EDD0B83DDB}" sibTransId="{59E8DA0B-6D22-4033-B3BF-E1BE075EC574}"/>
    <dgm:cxn modelId="{2580FF89-BF23-409A-8CA3-A9C60A4F566D}" type="presParOf" srcId="{5876CB4C-EDD0-4AE0-9C4F-A74D5636F976}" destId="{15D517FD-694C-4A1C-85E3-61B23B5B982D}" srcOrd="0" destOrd="0" presId="urn:microsoft.com/office/officeart/2005/8/layout/chevron2"/>
    <dgm:cxn modelId="{7D159664-C555-4E68-B5B4-B044E494B3DB}" type="presParOf" srcId="{15D517FD-694C-4A1C-85E3-61B23B5B982D}" destId="{70D8FA8A-ECA4-4A84-BDFA-A375268F3A46}" srcOrd="0" destOrd="0" presId="urn:microsoft.com/office/officeart/2005/8/layout/chevron2"/>
    <dgm:cxn modelId="{251B4DE9-A0C8-4134-8D2B-0BDAA5CFF802}" type="presParOf" srcId="{15D517FD-694C-4A1C-85E3-61B23B5B982D}" destId="{4C2BB6AD-F4CA-4A34-9BD1-95F2531AD8C7}" srcOrd="1" destOrd="0" presId="urn:microsoft.com/office/officeart/2005/8/layout/chevron2"/>
    <dgm:cxn modelId="{074FDC83-D54A-4035-9362-5934DFD5F8A3}" type="presParOf" srcId="{5876CB4C-EDD0-4AE0-9C4F-A74D5636F976}" destId="{0FF232EE-1FDC-4B3B-AECF-F74368027B17}" srcOrd="1" destOrd="0" presId="urn:microsoft.com/office/officeart/2005/8/layout/chevron2"/>
    <dgm:cxn modelId="{FC882571-A2FF-409B-8EF7-420B940E1933}" type="presParOf" srcId="{5876CB4C-EDD0-4AE0-9C4F-A74D5636F976}" destId="{8622BFB1-6167-48BF-A995-CD919808E020}" srcOrd="2" destOrd="0" presId="urn:microsoft.com/office/officeart/2005/8/layout/chevron2"/>
    <dgm:cxn modelId="{9E358468-9663-4AC6-8557-D0FD04E98065}" type="presParOf" srcId="{8622BFB1-6167-48BF-A995-CD919808E020}" destId="{79A56215-3DD3-4DCD-9731-8F8CD628EAAC}" srcOrd="0" destOrd="0" presId="urn:microsoft.com/office/officeart/2005/8/layout/chevron2"/>
    <dgm:cxn modelId="{21C304FD-E24A-4867-9D19-EDAA32A696E4}" type="presParOf" srcId="{8622BFB1-6167-48BF-A995-CD919808E020}" destId="{D7F32381-7523-43A4-B9E6-FD3113F575E3}" srcOrd="1" destOrd="0" presId="urn:microsoft.com/office/officeart/2005/8/layout/chevron2"/>
    <dgm:cxn modelId="{64FAAB01-5828-4138-B2CB-D80626787D1A}" type="presParOf" srcId="{5876CB4C-EDD0-4AE0-9C4F-A74D5636F976}" destId="{F0E579BF-58F9-45BC-BD2A-2502E665B695}" srcOrd="3" destOrd="0" presId="urn:microsoft.com/office/officeart/2005/8/layout/chevron2"/>
    <dgm:cxn modelId="{212148AA-712B-416E-AAD4-C520A30BC3DE}" type="presParOf" srcId="{5876CB4C-EDD0-4AE0-9C4F-A74D5636F976}" destId="{81D376FE-5F6C-44AA-99D4-93CB3E4F8A9A}" srcOrd="4" destOrd="0" presId="urn:microsoft.com/office/officeart/2005/8/layout/chevron2"/>
    <dgm:cxn modelId="{6A4BB890-6EAC-4547-A104-040D1E51803B}" type="presParOf" srcId="{81D376FE-5F6C-44AA-99D4-93CB3E4F8A9A}" destId="{13A648A8-BA09-46DB-85DC-DBCAB08CB974}" srcOrd="0" destOrd="0" presId="urn:microsoft.com/office/officeart/2005/8/layout/chevron2"/>
    <dgm:cxn modelId="{EE6334D9-6EAB-466B-90BF-41F630EE0FAB}" type="presParOf" srcId="{81D376FE-5F6C-44AA-99D4-93CB3E4F8A9A}" destId="{1BB2B2D9-CB15-4EB6-8436-F5AA77FC41E2}" srcOrd="1" destOrd="0" presId="urn:microsoft.com/office/officeart/2005/8/layout/chevron2"/>
    <dgm:cxn modelId="{324F4DED-938A-4DCC-9E77-BDF4433EBF5A}" type="presParOf" srcId="{5876CB4C-EDD0-4AE0-9C4F-A74D5636F976}" destId="{27550A43-F446-4AEF-B077-B23918705A40}" srcOrd="5" destOrd="0" presId="urn:microsoft.com/office/officeart/2005/8/layout/chevron2"/>
    <dgm:cxn modelId="{7DC533B1-5760-405D-A3D4-9CE58B0FB3AC}" type="presParOf" srcId="{5876CB4C-EDD0-4AE0-9C4F-A74D5636F976}" destId="{2F89F1B8-97EF-4BE5-9292-4A3744B93B83}" srcOrd="6" destOrd="0" presId="urn:microsoft.com/office/officeart/2005/8/layout/chevron2"/>
    <dgm:cxn modelId="{D3F6AAC9-1323-4B5D-9A60-A8156C9FE983}" type="presParOf" srcId="{2F89F1B8-97EF-4BE5-9292-4A3744B93B83}" destId="{8DDF8289-8819-4ED3-A583-A160D8998E23}" srcOrd="0" destOrd="0" presId="urn:microsoft.com/office/officeart/2005/8/layout/chevron2"/>
    <dgm:cxn modelId="{FE6098FE-0729-4633-959E-FE5B90A08C1D}" type="presParOf" srcId="{2F89F1B8-97EF-4BE5-9292-4A3744B93B83}" destId="{848D53D7-8583-4E0E-81D9-5A9A2E3E66C1}" srcOrd="1" destOrd="0" presId="urn:microsoft.com/office/officeart/2005/8/layout/chevron2"/>
    <dgm:cxn modelId="{F81E6435-48C1-45C5-ADD5-223310569D43}" type="presParOf" srcId="{5876CB4C-EDD0-4AE0-9C4F-A74D5636F976}" destId="{EFA66204-D69A-49F0-A247-F59306F21802}" srcOrd="7" destOrd="0" presId="urn:microsoft.com/office/officeart/2005/8/layout/chevron2"/>
    <dgm:cxn modelId="{5FD92E26-5ADC-4C1E-BD48-78826064C53F}" type="presParOf" srcId="{5876CB4C-EDD0-4AE0-9C4F-A74D5636F976}" destId="{898563CE-5A96-45CD-A6C5-F4D49A2F081B}" srcOrd="8" destOrd="0" presId="urn:microsoft.com/office/officeart/2005/8/layout/chevron2"/>
    <dgm:cxn modelId="{B4935027-0ABC-495E-9EE9-C68C40691432}" type="presParOf" srcId="{898563CE-5A96-45CD-A6C5-F4D49A2F081B}" destId="{C7D299C4-2238-46D1-9B5A-7842DB1027D0}" srcOrd="0" destOrd="0" presId="urn:microsoft.com/office/officeart/2005/8/layout/chevron2"/>
    <dgm:cxn modelId="{4E66B63C-B2C5-4066-9D97-B2A3821BD9CC}" type="presParOf" srcId="{898563CE-5A96-45CD-A6C5-F4D49A2F081B}" destId="{F26D0383-3344-4459-A286-6B640D88CAA3}" srcOrd="1" destOrd="0" presId="urn:microsoft.com/office/officeart/2005/8/layout/chevron2"/>
    <dgm:cxn modelId="{DC3D3685-CCA4-4B89-BD2F-58B993DB8D92}" type="presParOf" srcId="{5876CB4C-EDD0-4AE0-9C4F-A74D5636F976}" destId="{FDC4F03A-272D-46FA-86D0-B46F7E980B7F}" srcOrd="9" destOrd="0" presId="urn:microsoft.com/office/officeart/2005/8/layout/chevron2"/>
    <dgm:cxn modelId="{0FA48C08-8DA8-4656-9CF0-119759F3A41D}" type="presParOf" srcId="{5876CB4C-EDD0-4AE0-9C4F-A74D5636F976}" destId="{C848D899-B94C-4159-B10C-657CE155A6EC}" srcOrd="10" destOrd="0" presId="urn:microsoft.com/office/officeart/2005/8/layout/chevron2"/>
    <dgm:cxn modelId="{72EA9B29-FF68-456F-9C34-D3CFDFFCE095}" type="presParOf" srcId="{C848D899-B94C-4159-B10C-657CE155A6EC}" destId="{93404337-ECF1-4AAC-A91F-80FD341B67DE}" srcOrd="0" destOrd="0" presId="urn:microsoft.com/office/officeart/2005/8/layout/chevron2"/>
    <dgm:cxn modelId="{5EE6FAD9-25D2-4E54-BC93-B6DF2BDCF917}" type="presParOf" srcId="{C848D899-B94C-4159-B10C-657CE155A6EC}" destId="{B22B77CF-037A-4BE7-A93A-4EE78B40D7AB}" srcOrd="1" destOrd="0" presId="urn:microsoft.com/office/officeart/2005/8/layout/chevron2"/>
    <dgm:cxn modelId="{41415173-76ED-417A-9240-6BFBB4FE60A5}" type="presParOf" srcId="{5876CB4C-EDD0-4AE0-9C4F-A74D5636F976}" destId="{21D14767-264B-4473-B4E1-1158B189B291}" srcOrd="11" destOrd="0" presId="urn:microsoft.com/office/officeart/2005/8/layout/chevron2"/>
    <dgm:cxn modelId="{5F014FD8-F437-40D1-84E7-10DBB333DE73}" type="presParOf" srcId="{5876CB4C-EDD0-4AE0-9C4F-A74D5636F976}" destId="{E0DC3433-ED25-4CAE-A616-E791E3E65569}" srcOrd="12" destOrd="0" presId="urn:microsoft.com/office/officeart/2005/8/layout/chevron2"/>
    <dgm:cxn modelId="{C3D68BDF-0731-410D-A720-C96A44CDD4D1}" type="presParOf" srcId="{E0DC3433-ED25-4CAE-A616-E791E3E65569}" destId="{6FBC9F24-49B0-4755-AFCA-977D14E7F504}" srcOrd="0" destOrd="0" presId="urn:microsoft.com/office/officeart/2005/8/layout/chevron2"/>
    <dgm:cxn modelId="{0D5E54E4-D87D-4122-8543-723D052FD94B}" type="presParOf" srcId="{E0DC3433-ED25-4CAE-A616-E791E3E65569}" destId="{F49FDC8C-2142-4F10-BF25-E5D598E6068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46E2C1-5A90-46B1-B67A-9439777916C0}">
      <dsp:nvSpPr>
        <dsp:cNvPr id="0" name=""/>
        <dsp:cNvSpPr/>
      </dsp:nvSpPr>
      <dsp:spPr>
        <a:xfrm>
          <a:off x="2573218" y="0"/>
          <a:ext cx="4668838" cy="4668838"/>
        </a:xfrm>
        <a:prstGeom prst="triangle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F4EAB-D1D6-452F-BBCA-9EBB40E05747}">
      <dsp:nvSpPr>
        <dsp:cNvPr id="0" name=""/>
        <dsp:cNvSpPr/>
      </dsp:nvSpPr>
      <dsp:spPr>
        <a:xfrm>
          <a:off x="4907637" y="469391"/>
          <a:ext cx="3034744" cy="1105201"/>
        </a:xfrm>
        <a:prstGeom prst="roundRect">
          <a:avLst/>
        </a:prstGeom>
        <a:solidFill>
          <a:schemeClr val="accent2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По штатному расписанию в диспансере общее число  вречей – 36,5 ед., </a:t>
          </a: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физических лиц  - 11.</a:t>
          </a:r>
          <a:endParaRPr lang="ru-RU" sz="1400" b="1" kern="12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sp:txBody>
      <dsp:txXfrm>
        <a:off x="4907637" y="469391"/>
        <a:ext cx="3034744" cy="1105201"/>
      </dsp:txXfrm>
    </dsp:sp>
    <dsp:sp modelId="{6BD90803-1034-40FB-A00B-CC55F5AFA0D0}">
      <dsp:nvSpPr>
        <dsp:cNvPr id="0" name=""/>
        <dsp:cNvSpPr/>
      </dsp:nvSpPr>
      <dsp:spPr>
        <a:xfrm>
          <a:off x="4907637" y="1712743"/>
          <a:ext cx="3034744" cy="1105201"/>
        </a:xfrm>
        <a:prstGeom prst="roundRect">
          <a:avLst/>
        </a:prstGeom>
        <a:solidFill>
          <a:schemeClr val="accent2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Число штатных должностей врачей-психиатров в диспансере 26,0, число физических лиц  - 9, из них 4 врача- психиатра  работают в диспансерном отделении, а остальные 5 врачей  в стационарном отделении.</a:t>
          </a:r>
          <a:endParaRPr lang="ru-RU" sz="1200" b="1" kern="12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sp:txBody>
      <dsp:txXfrm>
        <a:off x="4907637" y="1712743"/>
        <a:ext cx="3034744" cy="1105201"/>
      </dsp:txXfrm>
    </dsp:sp>
    <dsp:sp modelId="{558E31EB-A0E1-4AFD-B84E-7EE9C0E25834}">
      <dsp:nvSpPr>
        <dsp:cNvPr id="0" name=""/>
        <dsp:cNvSpPr/>
      </dsp:nvSpPr>
      <dsp:spPr>
        <a:xfrm>
          <a:off x="4907637" y="2956094"/>
          <a:ext cx="3034744" cy="1105201"/>
        </a:xfrm>
        <a:prstGeom prst="roundRect">
          <a:avLst/>
        </a:prstGeom>
        <a:solidFill>
          <a:schemeClr val="accent2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Укомплектованность врачами психиатрами в диспансере составляет 34,6 %. </a:t>
          </a:r>
          <a:endParaRPr lang="ru-RU" sz="1400" b="1" kern="12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sp:txBody>
      <dsp:txXfrm>
        <a:off x="4907637" y="2956094"/>
        <a:ext cx="3034744" cy="11052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BFE4B6C-8BEC-4276-938E-5F416BBC0ED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86719"/>
            <a:ext cx="5487041" cy="3916550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9354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9354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7842A61A-8A27-471E-AD29-BCE3CFEDF1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667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53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455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2754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0290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40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2725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5848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3974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899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775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30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5623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5923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02920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997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97573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42746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499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68179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06016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04525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90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4727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6027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45258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027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170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79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811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407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258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97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537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F2F8ED"/>
            </a:gs>
            <a:gs pos="54669">
              <a:srgbClr val="F7FBF4"/>
            </a:gs>
            <a:gs pos="85000">
              <a:schemeClr val="bg1"/>
            </a:gs>
            <a:gs pos="65000">
              <a:srgbClr val="E6F2DE"/>
            </a:gs>
            <a:gs pos="43000">
              <a:schemeClr val="accent6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32AE-04FA-4BB0-A3B8-C47D7B2EA154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CAAC-4BA5-468E-9277-A78044645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730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F2F8ED"/>
            </a:gs>
            <a:gs pos="54669">
              <a:srgbClr val="F7FBF4"/>
            </a:gs>
            <a:gs pos="85000">
              <a:schemeClr val="bg1"/>
            </a:gs>
            <a:gs pos="65000">
              <a:srgbClr val="E6F2DE"/>
            </a:gs>
            <a:gs pos="43000">
              <a:schemeClr val="accent6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19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F2F8ED"/>
            </a:gs>
            <a:gs pos="54669">
              <a:srgbClr val="F7FBF4"/>
            </a:gs>
            <a:gs pos="85000">
              <a:schemeClr val="bg1"/>
            </a:gs>
            <a:gs pos="65000">
              <a:srgbClr val="E6F2DE"/>
            </a:gs>
            <a:gs pos="43000">
              <a:schemeClr val="accent6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32AE-04FA-4BB0-A3B8-C47D7B2EA15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CAAC-4BA5-468E-9277-A780446453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885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4153" y="441441"/>
            <a:ext cx="7483872" cy="693019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коммунально-казенное предприятие «Областной психоневрологический диспансер»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0510" y="2446317"/>
            <a:ext cx="9144000" cy="124690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altLang="ru-RU" sz="30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ea typeface="ＭＳ Ｐゴシック" pitchFamily="34" charset="-128"/>
            </a:endParaRPr>
          </a:p>
          <a:p>
            <a:r>
              <a:rPr lang="ru-RU" altLang="ru-RU" sz="3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ＭＳ Ｐゴシック" pitchFamily="34" charset="-128"/>
              </a:rPr>
              <a:t>Отчет об итогах работы психиатрической </a:t>
            </a:r>
          </a:p>
          <a:p>
            <a:r>
              <a:rPr lang="ru-RU" altLang="ru-RU" sz="3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ＭＳ Ｐゴシック" pitchFamily="34" charset="-128"/>
              </a:rPr>
              <a:t>службы региона за 2018 год.</a:t>
            </a:r>
            <a:endParaRPr lang="ru-RU" altLang="ru-RU" sz="30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239350" y="6178400"/>
            <a:ext cx="2239480" cy="472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Актау 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28308" y="180171"/>
            <a:ext cx="2304000" cy="15631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850647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0727" y="365126"/>
            <a:ext cx="4643252" cy="70365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Arial Narrow" pitchFamily="34" charset="0"/>
              </a:rPr>
              <a:t>Кадровые ресурсы</a:t>
            </a:r>
            <a:endParaRPr lang="ru-RU" sz="2000" dirty="0">
              <a:latin typeface="Arial Narrow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508125"/>
          <a:ext cx="10515600" cy="466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8609610" y="2743201"/>
            <a:ext cx="2826328" cy="146066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из  9 врачей 8 имеют квалификационную категорию, что составляет 88,9%, высшую категорию имеет 2 врача, первую категорию  5 врачей, вторую категорию 1 врач.</a:t>
            </a:r>
          </a:p>
          <a:p>
            <a:pPr algn="ctr"/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57009" y="1199408"/>
            <a:ext cx="3099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врачей психиатры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63140" y="2410691"/>
            <a:ext cx="3087583" cy="1911927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Обеспеченность врачами-психиатрами по области низкая и составила 0,2 на 10 тыс. населения (в 2017г- 0,2, в 2016-0,3) РП -0,4. 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0727" y="365126"/>
            <a:ext cx="4643252" cy="70365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Arial Narrow" pitchFamily="34" charset="0"/>
              </a:rPr>
              <a:t>Кадровые ресурсы</a:t>
            </a:r>
            <a:endParaRPr lang="ru-RU" sz="2000" dirty="0">
              <a:latin typeface="Arial Narrow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508125"/>
          <a:ext cx="10515600" cy="466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8609610" y="2743201"/>
            <a:ext cx="2826328" cy="146066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 algn="ctr"/>
            <a:endParaRPr lang="ru-RU" sz="11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из 51 медсестер 9 со стажем работы до 3-х лет, 17 мед. сестры имеют квалификационную категорию, что составляет 40,5%. Из них высшую категорию имеют - 9, первую категорию имеют – 2, вторую – 6. </a:t>
            </a:r>
          </a:p>
          <a:p>
            <a:pPr algn="ctr"/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8249" y="1199408"/>
            <a:ext cx="34082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Средний медицинский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персонали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63140" y="2410691"/>
            <a:ext cx="3087583" cy="1911927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Во в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сех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районах и городе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Жанаозен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 обеспечен средним медицинским персоналом психиатрические кабинеты укомплектованы на 100%.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034" y="365126"/>
            <a:ext cx="9642763" cy="71553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Деятельность психиатрических кабинетов городских и районных поликлиник 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31272" y="1371594"/>
          <a:ext cx="10355284" cy="4679847"/>
        </p:xfrm>
        <a:graphic>
          <a:graphicData uri="http://schemas.openxmlformats.org/drawingml/2006/table">
            <a:tbl>
              <a:tblPr/>
              <a:tblGrid>
                <a:gridCol w="2088756"/>
                <a:gridCol w="2138034"/>
                <a:gridCol w="2138034"/>
                <a:gridCol w="1995230"/>
                <a:gridCol w="1995230"/>
              </a:tblGrid>
              <a:tr h="862817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Название городов,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районов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Ф.И.О. врача-психиатра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 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наличие категории по психиатрии 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(</a:t>
                      </a:r>
                      <a:r>
                        <a:rPr lang="en-US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I</a:t>
                      </a:r>
                      <a:r>
                        <a:rPr lang="ru-RU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, </a:t>
                      </a:r>
                      <a:r>
                        <a:rPr lang="en-US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II</a:t>
                      </a:r>
                      <a:r>
                        <a:rPr lang="ru-RU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, </a:t>
                      </a:r>
                      <a:r>
                        <a:rPr lang="en-US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III</a:t>
                      </a:r>
                      <a:r>
                        <a:rPr lang="ru-RU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, без кат.)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Стаж 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работы по </a:t>
                      </a:r>
                      <a:r>
                        <a:rPr lang="ru-RU" sz="1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спец-ти</a:t>
                      </a: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(лет)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Наличие первичной </a:t>
                      </a:r>
                      <a:r>
                        <a:rPr lang="ru-RU" sz="1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спец-ции</a:t>
                      </a: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по психиатрии 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(да, нет) 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5211"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Мунайлинский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Айтжанова Гулбаршын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Бисенгалиевна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без категории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7 лет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10 месяц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да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Бейнеуский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Аймаков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Жапарбай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Жалгасович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без категории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3 лет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да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Мангистауский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Тулемисова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Саулет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Есмуханбетовна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без категории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 месяц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нет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Каракиянский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Жиенгалиева Айжан Камиевна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без категории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21 лет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да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Тупкараганский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Калиева Багила Исмагуловна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без категории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6 лет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да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 rowSpan="4"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г.Актау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Есбергенова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Алия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Жолдасовна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kk-KZ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первая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26 лет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да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Кожиева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Гулжан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Шакимовна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без категории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 лет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Казиева Айнагул Балшыбаевна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24 лет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Аккенжиева Жанат Исатаевна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kk-KZ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первая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 лет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211"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г.Жанаозен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Хабдрахимов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Багытжан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Халелович</a:t>
                      </a: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высшая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27 лет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да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06"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   Итого 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10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4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MS PGothic"/>
                          <a:cs typeface="Times New Roman"/>
                        </a:rPr>
                        <a:t>9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3781" y="6198918"/>
            <a:ext cx="888274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Все медицинские работники имеют сертификат на занятие занимаемой должности.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0660" y="365125"/>
            <a:ext cx="9642763" cy="584901"/>
          </a:xfrm>
          <a:noFill/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Перспективный план развития службы психического здоровья </a:t>
            </a:r>
            <a:r>
              <a:rPr lang="ru-RU" sz="2200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Мангистауской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области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493125"/>
            <a:ext cx="10515600" cy="3316381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Согласно </a:t>
            </a:r>
            <a:r>
              <a:rPr lang="kk-KZ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Дорожной карты по развитию службы охраны психического здоровья Республики Казахстан на 2017-2018 годы» утвержденной приказом №575 Министра здравоохранения РК от 01.08.2017 года, д</a:t>
            </a: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испансерное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отделение </a:t>
            </a:r>
            <a:r>
              <a:rPr lang="kk-KZ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передано на уровне городских амбулаторно- поликлинических организаций. </a:t>
            </a:r>
            <a:endParaRPr lang="ru-RU" sz="19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Согласно приказа РК МЗ №882 от 27.11.2017 года «О внесении приказа МЗ и социального развития РК от 28.04.2015 г. №284 «Об утверждении государственного норматива сети организаций здравоохранения» в </a:t>
            </a:r>
            <a:r>
              <a:rPr lang="kk-KZ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І квартале 2019 году в 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области </a:t>
            </a:r>
            <a:r>
              <a:rPr lang="kk-KZ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планируется 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создан</a:t>
            </a:r>
            <a:r>
              <a:rPr lang="kk-KZ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ие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Областной центр психического здоровья для оказания специализированной </a:t>
            </a: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медико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- социальной помощи лицам с психическими и поведенческими расстройствами.  </a:t>
            </a: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По Дорожной карте открыт</a:t>
            </a:r>
            <a:r>
              <a:rPr lang="kk-KZ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о 3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ПЦПЗ</a:t>
            </a:r>
            <a:r>
              <a:rPr lang="kk-KZ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(в г.Актау -2, в г.Жанаозен-1)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kk-KZ" sz="19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 04.06.2018 года прием пациентов осуществляется в поликлиник АГП №1, ЖГП №2, с 01.09.2018 года в АГП №2. </a:t>
            </a:r>
            <a:endParaRPr lang="ru-RU" sz="19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1963" y="365126"/>
            <a:ext cx="5070763" cy="679903"/>
          </a:xfrm>
          <a:noFill/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Государственные услуги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1372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ГККП «ОПНД» оказывает государственные услуги, выдача справки с психоневрологической организаций, на основании приказа РК МЗ СР №272 от 27.04.2015 года «Об утверждении стандартов государственных услуг в области здравоохранения» и     приказа  РК МЗ №166 от 20.03.2013 года «Об утверждении Правил проведения медицинского осмотра лица, претендующего на получение права управления транспортными средствами, повторного медицинского осмотра водителя механических транспортных средств».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В 2018 году всего выдано справок в ОПНД - 7101 , СЦОН- 10256.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6966" y="365126"/>
            <a:ext cx="4857008" cy="7511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Работ</a:t>
            </a:r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а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внутренного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аудита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695000"/>
            <a:ext cx="10515600" cy="3886406"/>
          </a:xfrm>
          <a:ln>
            <a:solidFill>
              <a:schemeClr val="accent2"/>
            </a:solidFill>
          </a:ln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В ОПНД функционирует </a:t>
            </a:r>
            <a:r>
              <a:rPr lang="kk-KZ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Служба поддержка пациента и внутренного контроля (далее - СППиВК). У входа  установлен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специальный ящик «для жалоб и предложений». </a:t>
            </a:r>
            <a:r>
              <a:rPr lang="kk-KZ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Был создан «телефон доверия» согласно приказа ОУЗ от 27.03.2015 года №62 «О создании службы поддержки пациента и внутренного контроля по Мангистауской области». За 2018 год на «телефон доверия» поступило 18 обращения, все они получали соответствующие ответы.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Во всех отделениях диспансера имеется журнал для жалоб и предложений граждан. Также можно обратиться </a:t>
            </a:r>
            <a:r>
              <a:rPr lang="kk-KZ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и оставить свой вопрос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на сайте </a:t>
            </a:r>
            <a:r>
              <a:rPr lang="kk-KZ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организации «</a:t>
            </a:r>
            <a:r>
              <a:rPr lang="en-US" sz="2400" u="sng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opnd</a:t>
            </a:r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.</a:t>
            </a:r>
            <a:r>
              <a:rPr lang="en-US" sz="2400" u="sng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mangystau</a:t>
            </a:r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.</a:t>
            </a:r>
            <a:r>
              <a:rPr lang="en-US" sz="2400" u="sng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kz</a:t>
            </a:r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».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В диспансере разработана и утверждена программа по обеспечению и непрерывному повышению качества медицинской помощи и положению о службе по управлению качеством медицинской помощью. Службой внутреннего аудита проводится анализ качества оказания медицинской помощи на амбулаторном и стационарном уровнях.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1974" y="365125"/>
            <a:ext cx="5153891" cy="76303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Проблемные вопросы  и пути их решения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4390" y="1332078"/>
          <a:ext cx="9567015" cy="53280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6169"/>
                <a:gridCol w="7320846"/>
              </a:tblGrid>
              <a:tr h="107157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Кадровые проблемы</a:t>
                      </a:r>
                      <a:endParaRPr lang="ru-RU" sz="18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разработать и согласовать с вышестоящими  органами механизм и условия для привлечения молодых специалистов (психиатров) для работы в психиатрической службе области (обеспечение социальной поддержки и материального стимулирования </a:t>
                      </a: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мед.вузов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т. д.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9060" marR="99060"/>
                </a:tc>
              </a:tr>
              <a:tr h="635513">
                <a:tc vMerge="1"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продолжить работу, направленную на повышение квалификационных категории врачей-психиатров и среднего медперсонала;</a:t>
                      </a:r>
                    </a:p>
                  </a:txBody>
                  <a:tcPr marL="99060" marR="99060"/>
                </a:tc>
              </a:tr>
              <a:tr h="50405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Финансирование службы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укрепление материально-технической базы;</a:t>
                      </a:r>
                    </a:p>
                  </a:txBody>
                  <a:tcPr marL="99060" marR="99060"/>
                </a:tc>
              </a:tr>
              <a:tr h="64807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организовать кабинет для проведения психологической разгрузки, а также проведения тренингов;</a:t>
                      </a:r>
                    </a:p>
                  </a:txBody>
                  <a:tcPr marL="99060" marR="99060"/>
                </a:tc>
              </a:tr>
              <a:tr h="743575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Показатели деятельности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ести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дальнейшую работу по соблюдению медицинской этики и деонтологии среди сотрудников диспансера для недопущения жалоб со стороны пациентов и их родственников;</a:t>
                      </a:r>
                    </a:p>
                  </a:txBody>
                  <a:tcPr marL="99060" marR="99060"/>
                </a:tc>
              </a:tr>
              <a:tr h="743575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приблизить показатели заболеваемости психическими и поведенческими расстройствами по области к Республиканским показателям путем улучшения взаимодействия с ПМСП;</a:t>
                      </a:r>
                    </a:p>
                  </a:txBody>
                  <a:tcPr marL="99060" marR="99060"/>
                </a:tc>
              </a:tr>
              <a:tr h="74357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осуществлять постоянный контроль над показателями повторности поступления, средней длительностью пребывания больного в стационаре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работой койки;</a:t>
                      </a:r>
                    </a:p>
                  </a:txBody>
                  <a:tcPr marL="99060" marR="9906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95300" y="700644"/>
          <a:ext cx="8915400" cy="35141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356"/>
                <a:gridCol w="6702044"/>
              </a:tblGrid>
              <a:tr h="3514194"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Суициды среди несовершеннолетних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улучшение работу по проекту превенции суицидов среди несовершеннолетних путем постоянного взаимодействия с врачами общей практики, педиатрами и психологами учебных заведений.</a:t>
                      </a:r>
                    </a:p>
                    <a:p>
                      <a:endParaRPr lang="ru-RU" sz="18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4468" y="210746"/>
            <a:ext cx="4619501" cy="751155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План на 2019-2021 гг.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graphicFrame>
        <p:nvGraphicFramePr>
          <p:cNvPr id="7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1560" y="1097970"/>
          <a:ext cx="89154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1340" y="365125"/>
            <a:ext cx="5284520" cy="72740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Бюджет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671250"/>
            <a:ext cx="10515600" cy="435133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Плановое финансирование за 2018 год составляло 296549,0 тыс. тенге</a:t>
            </a:r>
            <a:r>
              <a:rPr lang="kk-KZ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. Исполнение бюджета составила  100%.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Кредиторской задолженности по заработной плате, по налогам и поставщикам не имеется.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На оплату труда от общий суммы выплачено 151596,31 тыс. тенге, что составляет 51,1%, остальные 48,9%  израсходованы на приобретение медикаментов, питание, коммунальные услуги, услуги связи, лабораторные услуги и прочие услуги по содержанию здания.  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По специфике 142 «Приобретение медикаментов и прочих средств медицинского назначения» было выделено по плану финансирования 48000,00 тыс. тенге, фактически медикаменты и прочие средства закуплены на сумму 42250,56 тыс. тенге. Фактически расход в день на 1 больного составил 832,61 тенге (в 2017г. 850,0, в 2016г.-793,65). </a:t>
            </a:r>
          </a:p>
          <a:p>
            <a:pPr>
              <a:buFont typeface="Wingdings" pitchFamily="2" charset="2"/>
              <a:buChar char="q"/>
            </a:pPr>
            <a:r>
              <a:rPr lang="kk-KZ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По специфике 159 на обеспечение питания  больным выделено 54702,13 тыс. тенге, расход  на 1 больного в день  составил 732 тенге 61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тиын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(в 2017г.-956,37 т., в 2016г.- 791,84т.).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5772" y="87365"/>
            <a:ext cx="1236228" cy="838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665034" y="250294"/>
            <a:ext cx="9089404" cy="40011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Основные показатели деятельности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38255" y="973778"/>
            <a:ext cx="3277590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Размещение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180 коек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стационара: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dirty="0"/>
          </a:p>
        </p:txBody>
      </p:sp>
      <p:sp>
        <p:nvSpPr>
          <p:cNvPr id="14" name="Прямоугольник с одним скругленным углом 13"/>
          <p:cNvSpPr/>
          <p:nvPr/>
        </p:nvSpPr>
        <p:spPr>
          <a:xfrm>
            <a:off x="1947553" y="2113805"/>
            <a:ext cx="3503221" cy="914400"/>
          </a:xfrm>
          <a:prstGeom prst="round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№1 женское отделение – 45 коек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317673" y="1911928"/>
            <a:ext cx="11875" cy="2838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с одним скругленным углом 17"/>
          <p:cNvSpPr/>
          <p:nvPr/>
        </p:nvSpPr>
        <p:spPr>
          <a:xfrm>
            <a:off x="1923801" y="3420094"/>
            <a:ext cx="3515098" cy="914400"/>
          </a:xfrm>
          <a:prstGeom prst="round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№2 мужское отделение – 40 коек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9" name="Прямоугольник с одним скругленным углом 18"/>
          <p:cNvSpPr/>
          <p:nvPr/>
        </p:nvSpPr>
        <p:spPr>
          <a:xfrm>
            <a:off x="6982689" y="2149434"/>
            <a:ext cx="4631379" cy="866898"/>
          </a:xfrm>
          <a:prstGeom prst="round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№3 психотерапевтическое отделение – 25 коек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2" name="Прямоугольник с одним скругленным углом 21"/>
          <p:cNvSpPr/>
          <p:nvPr/>
        </p:nvSpPr>
        <p:spPr>
          <a:xfrm>
            <a:off x="6994567" y="3431968"/>
            <a:ext cx="3491346" cy="914400"/>
          </a:xfrm>
          <a:prstGeom prst="round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№4 мужское отделение – 30 коек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3" name="Прямоугольник с одним скругленным углом 22"/>
          <p:cNvSpPr/>
          <p:nvPr/>
        </p:nvSpPr>
        <p:spPr>
          <a:xfrm>
            <a:off x="4690753" y="4738255"/>
            <a:ext cx="3408219" cy="914400"/>
          </a:xfrm>
          <a:prstGeom prst="round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№5 мужское отделение – 40 коек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9" idx="1"/>
          </p:cNvCxnSpPr>
          <p:nvPr/>
        </p:nvCxnSpPr>
        <p:spPr>
          <a:xfrm>
            <a:off x="5450774" y="2571005"/>
            <a:ext cx="1531915" cy="11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8" idx="3"/>
            <a:endCxn id="22" idx="1"/>
          </p:cNvCxnSpPr>
          <p:nvPr/>
        </p:nvCxnSpPr>
        <p:spPr>
          <a:xfrm>
            <a:off x="5438899" y="3877294"/>
            <a:ext cx="1555668" cy="11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3888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5772" y="87365"/>
            <a:ext cx="1236228" cy="838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1" name="Объект 5">
            <a:extLst>
              <a:ext uri="{FF2B5EF4-FFF2-40B4-BE49-F238E27FC236}">
                <a16:creationId xmlns:a16="http://schemas.microsoft.com/office/drawing/2014/main" xmlns="" id="{BE9B3368-111D-4562-A647-2E3F0A3ECA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33458281"/>
              </p:ext>
            </p:extLst>
          </p:nvPr>
        </p:nvGraphicFramePr>
        <p:xfrm>
          <a:off x="955337" y="1213194"/>
          <a:ext cx="10153935" cy="4505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11483">
                  <a:extLst>
                    <a:ext uri="{9D8B030D-6E8A-4147-A177-3AD203B41FA5}">
                      <a16:colId xmlns:a16="http://schemas.microsoft.com/office/drawing/2014/main" xmlns="" val="729716391"/>
                    </a:ext>
                  </a:extLst>
                </a:gridCol>
                <a:gridCol w="1438873">
                  <a:extLst>
                    <a:ext uri="{9D8B030D-6E8A-4147-A177-3AD203B41FA5}">
                      <a16:colId xmlns:a16="http://schemas.microsoft.com/office/drawing/2014/main" xmlns="" val="2954792113"/>
                    </a:ext>
                  </a:extLst>
                </a:gridCol>
                <a:gridCol w="1364705">
                  <a:extLst>
                    <a:ext uri="{9D8B030D-6E8A-4147-A177-3AD203B41FA5}">
                      <a16:colId xmlns:a16="http://schemas.microsoft.com/office/drawing/2014/main" xmlns="" val="2065692846"/>
                    </a:ext>
                  </a:extLst>
                </a:gridCol>
                <a:gridCol w="1438874">
                  <a:extLst>
                    <a:ext uri="{9D8B030D-6E8A-4147-A177-3AD203B41FA5}">
                      <a16:colId xmlns:a16="http://schemas.microsoft.com/office/drawing/2014/main" xmlns="" val="3441627839"/>
                    </a:ext>
                  </a:extLst>
                </a:gridCol>
              </a:tblGrid>
              <a:tr h="332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Показатели стационара</a:t>
                      </a:r>
                      <a:endParaRPr lang="ru-RU" sz="1600" b="1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Факт</a:t>
                      </a:r>
                      <a:endParaRPr lang="ru-RU" sz="1600" b="1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278778"/>
                  </a:ext>
                </a:extLst>
              </a:tr>
              <a:tr h="272103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2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2016г.</a:t>
                      </a: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2017г.</a:t>
                      </a: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2018г.</a:t>
                      </a: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2035310"/>
                  </a:ext>
                </a:extLst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Число коек всего</a:t>
                      </a:r>
                      <a:endParaRPr lang="ru-RU" sz="1400" b="0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180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180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180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Поступило</a:t>
                      </a:r>
                      <a:r>
                        <a:rPr lang="ru-RU" sz="1400" b="0" i="0" kern="1200" baseline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 больных</a:t>
                      </a:r>
                      <a:endParaRPr lang="ru-RU" sz="1400" b="0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1145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1128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1068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Выбыло больных</a:t>
                      </a:r>
                      <a:endParaRPr lang="ru-RU" sz="1400" b="0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1148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1124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1067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Удельный вес </a:t>
                      </a:r>
                      <a:r>
                        <a:rPr lang="ru-RU" sz="1400" b="0" i="0" kern="1200" dirty="0" err="1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госпитал-х</a:t>
                      </a:r>
                      <a:endParaRPr lang="ru-RU" sz="1400" b="0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20,0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19,8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18,5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Койко-дней </a:t>
                      </a:r>
                      <a:r>
                        <a:rPr lang="ru-RU" sz="1400" b="0" i="0" kern="1200" dirty="0" err="1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выб.больными</a:t>
                      </a:r>
                      <a:endParaRPr lang="ru-RU" sz="1400" b="0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57 168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58 276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60 193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Работа койки</a:t>
                      </a:r>
                      <a:endParaRPr lang="ru-RU" sz="1400" b="0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317,6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323,7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334,4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Оборот</a:t>
                      </a:r>
                      <a:r>
                        <a:rPr lang="ru-RU" sz="1400" b="0" i="0" kern="1200" baseline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 койки</a:t>
                      </a:r>
                      <a:endParaRPr lang="ru-RU" sz="1400" b="0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cs typeface="Arial Narrow" panose="020B0604020202020204" pitchFamily="34" charset="0"/>
                        </a:rPr>
                        <a:t>6,4</a:t>
                      </a:r>
                      <a:endParaRPr lang="ru-RU" sz="1400" b="0" i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cs typeface="Arial Narrow" panose="020B0604020202020204" pitchFamily="34" charset="0"/>
                        </a:rPr>
                        <a:t>6,2</a:t>
                      </a:r>
                      <a:endParaRPr lang="ru-RU" sz="1400" b="0" i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cs typeface="Arial Narrow" panose="020B0604020202020204" pitchFamily="34" charset="0"/>
                        </a:rPr>
                        <a:t>5,9</a:t>
                      </a:r>
                      <a:endParaRPr lang="ru-RU" sz="1400" b="0" i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Средняя длительность пребывания больного на койке</a:t>
                      </a:r>
                      <a:r>
                        <a:rPr lang="ru-RU" sz="1400" b="0" i="0" baseline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 </a:t>
                      </a:r>
                      <a:r>
                        <a:rPr lang="ru-RU" sz="1400" b="0" i="1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(дни)</a:t>
                      </a:r>
                      <a:endParaRPr lang="ru-RU" sz="1400" b="0" i="1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49,9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45,7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49,4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6170115"/>
                  </a:ext>
                </a:extLst>
              </a:tr>
              <a:tr h="3024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Средняя длительность выбывшего</a:t>
                      </a:r>
                      <a:r>
                        <a:rPr lang="ru-RU" sz="1400" b="0" i="0" baseline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 </a:t>
                      </a:r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больного на койке</a:t>
                      </a:r>
                      <a:r>
                        <a:rPr lang="ru-RU" sz="1400" b="0" i="0" baseline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 </a:t>
                      </a:r>
                      <a:r>
                        <a:rPr lang="ru-RU" sz="1400" b="0" i="1" kern="120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(дни)</a:t>
                      </a:r>
                    </a:p>
                    <a:p>
                      <a:pPr algn="l"/>
                      <a:endParaRPr lang="ru-RU" sz="1400" b="0" i="1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50,1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51,8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56,4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Повторность</a:t>
                      </a:r>
                      <a:r>
                        <a:rPr lang="ru-RU" sz="1400" b="0" i="0" baseline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 поступления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32,2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33,3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30,5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Летальность </a:t>
                      </a:r>
                      <a:endParaRPr lang="ru-RU" sz="1400" b="0" i="1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962149"/>
                  </a:ext>
                </a:extLst>
              </a:tr>
              <a:tr h="3024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Обеспеченность населения психиатрическими койками </a:t>
                      </a:r>
                      <a:r>
                        <a:rPr lang="ru-RU" sz="1400" b="0" i="1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(на 10 тыс. населения)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2,8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2,7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2,6</a:t>
                      </a:r>
                      <a:endParaRPr lang="ru-RU" sz="1400" b="0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65034" y="250294"/>
            <a:ext cx="9089404" cy="40011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Показатели деятельности стационарного отделения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888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5772" y="87365"/>
            <a:ext cx="1236228" cy="838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1" name="Объект 5">
            <a:extLst>
              <a:ext uri="{FF2B5EF4-FFF2-40B4-BE49-F238E27FC236}">
                <a16:creationId xmlns:a16="http://schemas.microsoft.com/office/drawing/2014/main" xmlns="" id="{BE9B3368-111D-4562-A647-2E3F0A3ECA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33458281"/>
              </p:ext>
            </p:extLst>
          </p:nvPr>
        </p:nvGraphicFramePr>
        <p:xfrm>
          <a:off x="955337" y="1213194"/>
          <a:ext cx="10153938" cy="3454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702"/>
                <a:gridCol w="3526971">
                  <a:extLst>
                    <a:ext uri="{9D8B030D-6E8A-4147-A177-3AD203B41FA5}">
                      <a16:colId xmlns:a16="http://schemas.microsoft.com/office/drawing/2014/main" xmlns="" val="729716391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xmlns="" val="2954792113"/>
                    </a:ext>
                  </a:extLst>
                </a:gridCol>
                <a:gridCol w="1104405"/>
                <a:gridCol w="1033153">
                  <a:extLst>
                    <a:ext uri="{9D8B030D-6E8A-4147-A177-3AD203B41FA5}">
                      <a16:colId xmlns:a16="http://schemas.microsoft.com/office/drawing/2014/main" xmlns="" val="2065692846"/>
                    </a:ext>
                  </a:extLst>
                </a:gridCol>
                <a:gridCol w="997528"/>
                <a:gridCol w="1009402">
                  <a:extLst>
                    <a:ext uri="{9D8B030D-6E8A-4147-A177-3AD203B41FA5}">
                      <a16:colId xmlns:a16="http://schemas.microsoft.com/office/drawing/2014/main" xmlns="" val="3441627839"/>
                    </a:ext>
                  </a:extLst>
                </a:gridCol>
                <a:gridCol w="932122"/>
              </a:tblGrid>
              <a:tr h="332647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2060"/>
                          </a:solidFill>
                          <a:latin typeface="Arial Narrow" pitchFamily="34" charset="0"/>
                          <a:cs typeface="Arial Narrow" panose="020B0604020202020204" pitchFamily="34" charset="0"/>
                        </a:rPr>
                        <a:t>№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2060"/>
                          </a:solidFill>
                          <a:latin typeface="Arial Narrow" pitchFamily="34" charset="0"/>
                          <a:cs typeface="Arial Narrow" panose="020B0604020202020204" pitchFamily="34" charset="0"/>
                        </a:rPr>
                        <a:t>Наименование</a:t>
                      </a:r>
                      <a:r>
                        <a:rPr lang="ru-RU" sz="1600" b="1" i="0" baseline="0" dirty="0" smtClean="0">
                          <a:solidFill>
                            <a:srgbClr val="002060"/>
                          </a:solidFill>
                          <a:latin typeface="Arial Narrow" pitchFamily="34" charset="0"/>
                          <a:cs typeface="Arial Narrow" panose="020B0604020202020204" pitchFamily="34" charset="0"/>
                        </a:rPr>
                        <a:t> районов, городов</a:t>
                      </a:r>
                      <a:endParaRPr lang="ru-RU" sz="1600" b="1" i="0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Arial Narrow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2060"/>
                          </a:solidFill>
                          <a:latin typeface="Arial Narrow" pitchFamily="34" charset="0"/>
                          <a:cs typeface="Arial Narrow" panose="020B0604020202020204" pitchFamily="34" charset="0"/>
                        </a:rPr>
                        <a:t>Факт</a:t>
                      </a:r>
                      <a:endParaRPr lang="ru-RU" sz="1600" b="1" i="0" dirty="0">
                        <a:solidFill>
                          <a:srgbClr val="002060"/>
                        </a:solidFill>
                        <a:latin typeface="Arial Narrow" pitchFamily="34" charset="0"/>
                        <a:cs typeface="Arial Narrow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i="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278778"/>
                  </a:ext>
                </a:extLst>
              </a:tr>
              <a:tr h="272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2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latin typeface="Arial Narrow" pitchFamily="34" charset="0"/>
                          <a:ea typeface="+mn-ea"/>
                          <a:cs typeface="Arial Narrow" panose="020B0604020202020204" pitchFamily="34" charset="0"/>
                        </a:rPr>
                        <a:t>2016г.</a:t>
                      </a: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latin typeface="Arial Narrow" pitchFamily="34" charset="0"/>
                          <a:ea typeface="+mn-ea"/>
                          <a:cs typeface="Arial Narrow" panose="020B0604020202020204" pitchFamily="34" charset="0"/>
                        </a:rPr>
                        <a:t>2017г.</a:t>
                      </a: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latin typeface="Arial Narrow" pitchFamily="34" charset="0"/>
                          <a:ea typeface="+mn-ea"/>
                          <a:cs typeface="Arial Narrow" panose="020B0604020202020204" pitchFamily="34" charset="0"/>
                        </a:rPr>
                        <a:t>2018г.</a:t>
                      </a: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i="0" kern="1200" dirty="0">
                        <a:solidFill>
                          <a:srgbClr val="002060"/>
                        </a:solidFill>
                        <a:latin typeface="Arial Narrow" panose="020B0604020202020204" pitchFamily="34" charset="0"/>
                        <a:ea typeface="+mn-ea"/>
                        <a:cs typeface="Arial Narrow" panose="020B060402020202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2035310"/>
                  </a:ext>
                </a:extLst>
              </a:tr>
              <a:tr h="3024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абс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.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уд.вес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абс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.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уд.вес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абс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.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уд.вес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г.Актау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528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46,1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471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41,9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436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40,9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г.Жанаозен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227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19,8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213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18,9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214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82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Бейнеуский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 район</a:t>
                      </a:r>
                      <a:endParaRPr lang="ru-RU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68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5,9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Мангистауский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 район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3,5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3,2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Каракиянский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 район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50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4,3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4,3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6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Мунайлинский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 район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198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17,2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224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19,9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213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19,9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Тупкараганский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 район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37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3,2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37">
                <a:tc grid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Итого по области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1148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1124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1067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617011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65034" y="250294"/>
            <a:ext cx="9089404" cy="40011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Количество пролеченных в стационар в разрезе городов и районов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8790" y="5094514"/>
            <a:ext cx="9429007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Высокий показатель  отмечен в г.Актау – 40,9% (в 2017г -41,9%, в 2016г-46,1%), г.Жанаозен – 20,0% (в 2017г-18,9%, в 2016г-19,8%),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Мунайлинском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районе – 19,9%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(в 2017г-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19,9%, в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2016г-17,2%), самый низкий 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Мангистауском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районе  – 3,2% (в 2017г-4,0%,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в 2016г-3,5%).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888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7963" y="239060"/>
            <a:ext cx="9144000" cy="44021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Показатели деятельности диспансерного отделения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5772" y="87365"/>
            <a:ext cx="1236228" cy="838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878774" y="5961413"/>
            <a:ext cx="9915896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Контингент 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больных </a:t>
            </a:r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состоящих на динамическом наблюдении с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психическими и поведенческими расстройствами </a:t>
            </a:r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на 31.12.2018 году – 5766 (в 2017г.-5675, в 2016г.- 5712),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что  </a:t>
            </a:r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на 100 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тыс. населения составляет  </a:t>
            </a:r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845,7  (в 2017г. -859,4, в 2016г.-888,6). Республиканский показатель – 1045,0. 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85651" y="878775"/>
            <a:ext cx="10129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Контингент больных с психическими и поведенческими расстройствами находящихся под динамическим наблюдением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475015" y="1223155"/>
          <a:ext cx="10865921" cy="462371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036463"/>
                <a:gridCol w="518232"/>
                <a:gridCol w="518232"/>
                <a:gridCol w="518232"/>
                <a:gridCol w="518754"/>
                <a:gridCol w="518754"/>
                <a:gridCol w="518754"/>
                <a:gridCol w="518232"/>
                <a:gridCol w="595547"/>
                <a:gridCol w="595547"/>
                <a:gridCol w="595547"/>
                <a:gridCol w="518754"/>
                <a:gridCol w="518754"/>
                <a:gridCol w="518754"/>
                <a:gridCol w="606740"/>
                <a:gridCol w="532406"/>
                <a:gridCol w="544507"/>
                <a:gridCol w="556606"/>
                <a:gridCol w="617106"/>
              </a:tblGrid>
              <a:tr h="26793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Город, район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Всего больных, состоящих на динамическом наблюдении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В том числе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5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Число детей состоящих на Д наблюдении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Число подростков состоящих на Д наблюдении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7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абс.число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 т.н.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абс.число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 т.н.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абс.число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 т.н.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7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2018г.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2018г.</a:t>
                      </a: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2018г.</a:t>
                      </a: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2018г.</a:t>
                      </a: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2018г.</a:t>
                      </a: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2017г.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2018г.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Республика Казахстан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190945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189744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1056,6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1045,0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24752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25504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498,7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499,15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7271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7351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1099,7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1088,9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Мангистауская область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5712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5675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5766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888,6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859,4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845,7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864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925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393,3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403,7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419,6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244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251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254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949,4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934,6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958,8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г.Актау 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1996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2078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1069,9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1075,9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822,5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286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359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523,5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470,5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515,1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87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1375,5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839,5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823,4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г.Жанаозен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1048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975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738,2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660,2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738,4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181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204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220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360,9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403,4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423,3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621,9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801,9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973,8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Бейнеуский</a:t>
                      </a: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район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577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588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595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878,6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862,8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915,6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352,5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366,1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384,2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936,9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1099,7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776,0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Каракиянский</a:t>
                      </a: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район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370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363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381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1030,5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1034,5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1111,7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439,6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416,3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260,9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890,6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1087,8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816,0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Мангистауский</a:t>
                      </a: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район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398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1114,8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976,4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1003,3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296,8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312,6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397,4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744,9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883,6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1105,4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Мунайлинский</a:t>
                      </a: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район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994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1017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1016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709,7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667,6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799,9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176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187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188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388,3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384,4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368,0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855,7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1355,6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1328,6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Тупкараганский </a:t>
                      </a:r>
                      <a:r>
                        <a:rPr lang="kk-KZ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район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312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334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340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1213,2 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1146,1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1071,4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422,4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343,3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357,7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1138,5 </a:t>
                      </a: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1522,3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1260,1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819" marR="63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2646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5772" y="87365"/>
            <a:ext cx="1236228" cy="838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1092530" y="5925786"/>
            <a:ext cx="9512135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Количество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зарегистрированных лиц с впервые в жизни установленным психическими и поведенческими расстройствам в  2018 году  составило – 295 (в 2017г – 314, в 2016г -363).   Показатель первичной заболеваемости на 100 тыс. населения составил</a:t>
            </a:r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а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43,3 (в 2017г- 47,6, в 2016г-57,2). Республиканский показатель – 53,8.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5038" y="296883"/>
            <a:ext cx="9025247" cy="67710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Показатели заболеваемости психическими и поведенческими расстройствами 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93764" y="1211285"/>
          <a:ext cx="10664053" cy="4411221"/>
        </p:xfrm>
        <a:graphic>
          <a:graphicData uri="http://schemas.openxmlformats.org/drawingml/2006/table">
            <a:tbl>
              <a:tblPr/>
              <a:tblGrid>
                <a:gridCol w="1354307"/>
                <a:gridCol w="527178"/>
                <a:gridCol w="527178"/>
                <a:gridCol w="527178"/>
                <a:gridCol w="526645"/>
                <a:gridCol w="526645"/>
                <a:gridCol w="526645"/>
                <a:gridCol w="527178"/>
                <a:gridCol w="527178"/>
                <a:gridCol w="527178"/>
                <a:gridCol w="501694"/>
                <a:gridCol w="527178"/>
                <a:gridCol w="527178"/>
                <a:gridCol w="527178"/>
                <a:gridCol w="526645"/>
                <a:gridCol w="526645"/>
                <a:gridCol w="526645"/>
                <a:gridCol w="451790"/>
                <a:gridCol w="451790"/>
              </a:tblGrid>
              <a:tr h="27685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Город, район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Заболеваемость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всего населения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В том числе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53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Заболеваемость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детского населения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Заболеваемость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подросткового населения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6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абс.число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 т.н.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абс.число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 т.н.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абс.число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 т.н.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6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2016г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2017г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2018г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2016г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2017г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2018г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2016г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2017г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2018г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2016г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2017г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2018г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2016г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2017г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2018г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2016г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2017г</a:t>
                      </a: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2018г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Республика Казахстан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10810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9766</a:t>
                      </a:r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60,7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53,8</a:t>
                      </a:r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4655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4487</a:t>
                      </a:r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95,4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87,8</a:t>
                      </a:r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495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404</a:t>
                      </a:r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74,7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59,8</a:t>
                      </a:r>
                      <a:endParaRPr lang="kk-KZ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4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Мангистауская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область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363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314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295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57,2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47,6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43,3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153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160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172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71,2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70,7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71,9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46,5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44,7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33,9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г.Актау 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128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68,6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55,3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47,9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78,7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73,7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104,7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63,2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20,7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29,4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г. Жанаозен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46,4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41,5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46,2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61,8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79,1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80,8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30,3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53,5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70,8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Бейнеуский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район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73,0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39,0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33,8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92,3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64,4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62,7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31,2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Каракиянский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район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66,8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40,5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37,3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107,9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63,5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49,7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127,2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77,7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73,7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Мангистауский район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48,3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31,4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29,2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79,6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52,1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28,9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73,6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Мунайлинский район 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47,9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50,3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39,4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33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52,9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67,8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46,9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17,8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52,1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25,1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Тупкараганский район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51,8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81,8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50,4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86,6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65,4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46,7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189,7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95,1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928" marR="61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264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454" y="234714"/>
            <a:ext cx="10099311" cy="57055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Медицинская помощь больным с психическими и поведенческими расстройствами,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5772" y="87365"/>
            <a:ext cx="1236228" cy="838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-91879" y="1258784"/>
            <a:ext cx="12388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расходов на оказание медицинской помощи больным психическими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заболеваниями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ГОБМП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2016-2022 гг.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1580899"/>
              </p:ext>
            </p:extLst>
          </p:nvPr>
        </p:nvGraphicFramePr>
        <p:xfrm>
          <a:off x="310328" y="1626918"/>
          <a:ext cx="11707500" cy="2268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8800"/>
                <a:gridCol w="657493"/>
                <a:gridCol w="657493"/>
                <a:gridCol w="657493"/>
                <a:gridCol w="657493"/>
                <a:gridCol w="657493"/>
                <a:gridCol w="570189"/>
                <a:gridCol w="639724"/>
                <a:gridCol w="652559"/>
                <a:gridCol w="494771"/>
                <a:gridCol w="584096"/>
                <a:gridCol w="584096"/>
                <a:gridCol w="695616"/>
                <a:gridCol w="507340"/>
                <a:gridCol w="611909"/>
                <a:gridCol w="652677"/>
                <a:gridCol w="487699"/>
                <a:gridCol w="534918"/>
                <a:gridCol w="605641"/>
              </a:tblGrid>
              <a:tr h="27656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2019 г.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Бюджетной заявки на 2020-2022 гг.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9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больных на </a:t>
                      </a:r>
                    </a:p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учете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сумма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больных на </a:t>
                      </a:r>
                    </a:p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учете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сумма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больных на </a:t>
                      </a:r>
                    </a:p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учете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тариф,</a:t>
                      </a:r>
                    </a:p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тенге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повышение зарплаты, сумма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сумма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3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больных на </a:t>
                      </a:r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</a:t>
                      </a:r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учете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тенге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повышение зарплаты, сумма</a:t>
                      </a:r>
                      <a:endParaRPr lang="ru-RU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сумма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больных на </a:t>
                      </a:r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</a:t>
                      </a:r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учете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тариф, </a:t>
                      </a:r>
                      <a:endParaRPr lang="ru-RU" sz="1200" b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сумма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больных на </a:t>
                      </a:r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</a:t>
                      </a:r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учете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тариф, </a:t>
                      </a:r>
                      <a:endParaRPr lang="ru-RU" sz="1200" b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сумма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9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ГККП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 «ОПНД»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5675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296554,00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5766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296549,00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5780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4270,33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20420,00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316968,00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5790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4270,33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21849,00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339156,00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5800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4270,33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362897,00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5830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6718" marR="6718" marT="67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4270,33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388300,00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13388" y="4163799"/>
            <a:ext cx="2861864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 на 1 больного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4270,33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тенге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34391" y="5294217"/>
          <a:ext cx="7696545" cy="999704"/>
        </p:xfrm>
        <a:graphic>
          <a:graphicData uri="http://schemas.openxmlformats.org/drawingml/2006/table">
            <a:tbl>
              <a:tblPr/>
              <a:tblGrid>
                <a:gridCol w="1374383"/>
                <a:gridCol w="1264919"/>
                <a:gridCol w="1264108"/>
                <a:gridCol w="1304650"/>
                <a:gridCol w="1338706"/>
                <a:gridCol w="1149779"/>
              </a:tblGrid>
              <a:tr h="24992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2016 г.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2017 г.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2018 г.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8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Выдано по плану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Кассовый расход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Выдано по плану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Кассовый расход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Выдано по плану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Кассовый расход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253245,0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253245,0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296554,0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296554,0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296549,0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296549,0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6011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7963" y="239060"/>
            <a:ext cx="9144000" cy="44021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Показатели деятельности диспансерного отделения: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5772" y="87365"/>
            <a:ext cx="1236228" cy="838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4" name="Прямоугольник 43"/>
          <p:cNvSpPr/>
          <p:nvPr/>
        </p:nvSpPr>
        <p:spPr>
          <a:xfrm>
            <a:off x="1045029" y="4797632"/>
            <a:ext cx="9642763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Врачами психиатрами ОПНД оказывается плановая, экстренная и консультативная помощь ЛПУ города.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67997939"/>
              </p:ext>
            </p:extLst>
          </p:nvPr>
        </p:nvGraphicFramePr>
        <p:xfrm>
          <a:off x="617516" y="1496291"/>
          <a:ext cx="8039597" cy="3016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4345"/>
                <a:gridCol w="1280170"/>
                <a:gridCol w="1260774"/>
                <a:gridCol w="1377154"/>
                <a:gridCol w="1377154"/>
              </a:tblGrid>
              <a:tr h="106747">
                <a:tc rowSpan="3">
                  <a:txBody>
                    <a:bodyPr/>
                    <a:lstStyle/>
                    <a:p>
                      <a:pPr algn="l"/>
                      <a:r>
                        <a:rPr lang="kk-KZ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Удельный вес больных,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снятых с учета</a:t>
                      </a:r>
                      <a:r>
                        <a:rPr lang="kk-KZ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 в связи с выздоровлением или </a:t>
                      </a:r>
                      <a:r>
                        <a:rPr lang="kk-KZ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стойким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улучшением </a:t>
                      </a:r>
                      <a:r>
                        <a:rPr lang="ru-RU" sz="1400" b="0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(на 100 больных)</a:t>
                      </a:r>
                      <a:endParaRPr lang="ru-RU" sz="1400" b="0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Респ.показатель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6747">
                <a:tc vMerge="1">
                  <a:txBody>
                    <a:bodyPr/>
                    <a:lstStyle/>
                    <a:p>
                      <a:pPr algn="l" fontAlgn="ctr"/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1520">
                <a:tc vMerge="1">
                  <a:txBody>
                    <a:bodyPr/>
                    <a:lstStyle/>
                    <a:p>
                      <a:pPr algn="just"/>
                      <a:endParaRPr lang="ru-RU" sz="14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1,5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1,8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1,1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1,8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20">
                <a:tc>
                  <a:txBody>
                    <a:bodyPr/>
                    <a:lstStyle/>
                    <a:p>
                      <a:pPr algn="l"/>
                      <a:r>
                        <a:rPr lang="kk-KZ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Контингент 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больных</a:t>
                      </a:r>
                      <a:r>
                        <a:rPr lang="kk-KZ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 находящихся на консультативном наблюдении </a:t>
                      </a:r>
                      <a:r>
                        <a:rPr lang="kk-KZ" sz="1400" b="0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(абс.число)</a:t>
                      </a:r>
                      <a:endParaRPr lang="ru-RU" sz="1400" b="0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55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69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71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-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20">
                <a:tc>
                  <a:txBody>
                    <a:bodyPr/>
                    <a:lstStyle/>
                    <a:p>
                      <a:pPr algn="l"/>
                      <a:r>
                        <a:rPr lang="kk-KZ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14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оличество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инвалидов среди состоящих под наблюдением </a:t>
                      </a:r>
                      <a:r>
                        <a:rPr lang="ru-RU" sz="1400" b="0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(на 100 больных)</a:t>
                      </a:r>
                      <a:endParaRPr lang="ru-RU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49,6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43,9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45,7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47,3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7868"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Показатель первично признанных инвалидами больных </a:t>
                      </a:r>
                      <a:r>
                        <a:rPr lang="ru-RU" sz="1400" b="0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(на 100 больных)</a:t>
                      </a:r>
                      <a:endParaRPr lang="ru-RU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2,0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2,4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2,9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itchFamily="34" charset="0"/>
                        </a:rPr>
                        <a:t>1,3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185059" y="5438898"/>
            <a:ext cx="1448790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2016г. - 216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62005" y="5450774"/>
            <a:ext cx="1472540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2017г. - 248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33954" y="5462649"/>
            <a:ext cx="1353788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2018г - 162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032665" y="5153891"/>
            <a:ext cx="1389413" cy="296883"/>
          </a:xfrm>
          <a:prstGeom prst="straightConnector1">
            <a:avLst/>
          </a:prstGeom>
          <a:ln w="127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581403" y="5142016"/>
            <a:ext cx="0" cy="249381"/>
          </a:xfrm>
          <a:prstGeom prst="straightConnector1">
            <a:avLst/>
          </a:prstGeom>
          <a:ln w="95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3051958" y="5153891"/>
            <a:ext cx="1484416" cy="249382"/>
          </a:xfrm>
          <a:prstGeom prst="straightConnector1">
            <a:avLst/>
          </a:prstGeom>
          <a:ln w="95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2646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2333</Words>
  <Application>Microsoft Office PowerPoint</Application>
  <PresentationFormat>Произвольный</PresentationFormat>
  <Paragraphs>772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 Office</vt:lpstr>
      <vt:lpstr>1_Тема Office</vt:lpstr>
      <vt:lpstr>9_Тема Office</vt:lpstr>
      <vt:lpstr>Государственное коммунально-казенное предприятие «Областной психоневрологический диспансер»</vt:lpstr>
      <vt:lpstr>Бюджет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Кадровые ресурсы</vt:lpstr>
      <vt:lpstr>Кадровые ресурсы</vt:lpstr>
      <vt:lpstr>Деятельность психиатрических кабинетов городских и районных поликлиник </vt:lpstr>
      <vt:lpstr>  Перспективный план развития службы психического здоровья Мангистауской области </vt:lpstr>
      <vt:lpstr>Государственные услуги</vt:lpstr>
      <vt:lpstr>Работа внутренного аудита</vt:lpstr>
      <vt:lpstr>Проблемные вопросы  и пути их решения</vt:lpstr>
      <vt:lpstr>Слайд 17</vt:lpstr>
      <vt:lpstr> План на 2019-2021 гг.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Филиал по Актюбинской области  НАО «Фонд социального медицинского страхования»</dc:title>
  <dc:creator>6</dc:creator>
  <cp:lastModifiedBy>Офисс</cp:lastModifiedBy>
  <cp:revision>348</cp:revision>
  <cp:lastPrinted>2019-04-01T00:50:03Z</cp:lastPrinted>
  <dcterms:created xsi:type="dcterms:W3CDTF">2019-03-27T14:05:36Z</dcterms:created>
  <dcterms:modified xsi:type="dcterms:W3CDTF">2019-04-15T08:08:59Z</dcterms:modified>
</cp:coreProperties>
</file>